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63" r:id="rId3"/>
    <p:sldId id="262" r:id="rId4"/>
    <p:sldId id="265" r:id="rId5"/>
    <p:sldId id="266" r:id="rId6"/>
    <p:sldId id="267" r:id="rId7"/>
    <p:sldId id="268" r:id="rId8"/>
    <p:sldId id="269" r:id="rId9"/>
    <p:sldId id="270"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99" autoAdjust="0"/>
    <p:restoredTop sz="94660"/>
  </p:normalViewPr>
  <p:slideViewPr>
    <p:cSldViewPr snapToGrid="0">
      <p:cViewPr varScale="1">
        <p:scale>
          <a:sx n="97" d="100"/>
          <a:sy n="97" d="100"/>
        </p:scale>
        <p:origin x="240" y="7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9C8C7BA-0424-417E-ADD5-84EA0747470A}" type="datetimeFigureOut">
              <a:rPr lang="en-NZ" smtClean="0"/>
              <a:pPr/>
              <a:t>24/08/20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927180-4996-4E1D-BF50-A061E202080C}" type="slidenum">
              <a:rPr lang="en-NZ" smtClean="0"/>
              <a:pPr/>
              <a:t>‹#›</a:t>
            </a:fld>
            <a:endParaRPr lang="en-NZ"/>
          </a:p>
        </p:txBody>
      </p:sp>
    </p:spTree>
    <p:extLst>
      <p:ext uri="{BB962C8B-B14F-4D97-AF65-F5344CB8AC3E}">
        <p14:creationId xmlns:p14="http://schemas.microsoft.com/office/powerpoint/2010/main" val="408368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9C8C7BA-0424-417E-ADD5-84EA0747470A}" type="datetimeFigureOut">
              <a:rPr lang="en-NZ" smtClean="0"/>
              <a:pPr/>
              <a:t>24/08/20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927180-4996-4E1D-BF50-A061E202080C}" type="slidenum">
              <a:rPr lang="en-NZ" smtClean="0"/>
              <a:pPr/>
              <a:t>‹#›</a:t>
            </a:fld>
            <a:endParaRPr lang="en-NZ"/>
          </a:p>
        </p:txBody>
      </p:sp>
    </p:spTree>
    <p:extLst>
      <p:ext uri="{BB962C8B-B14F-4D97-AF65-F5344CB8AC3E}">
        <p14:creationId xmlns:p14="http://schemas.microsoft.com/office/powerpoint/2010/main" val="43026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9C8C7BA-0424-417E-ADD5-84EA0747470A}" type="datetimeFigureOut">
              <a:rPr lang="en-NZ" smtClean="0"/>
              <a:pPr/>
              <a:t>24/08/20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927180-4996-4E1D-BF50-A061E202080C}" type="slidenum">
              <a:rPr lang="en-NZ" smtClean="0"/>
              <a:pPr/>
              <a:t>‹#›</a:t>
            </a:fld>
            <a:endParaRPr lang="en-NZ"/>
          </a:p>
        </p:txBody>
      </p:sp>
    </p:spTree>
    <p:extLst>
      <p:ext uri="{BB962C8B-B14F-4D97-AF65-F5344CB8AC3E}">
        <p14:creationId xmlns:p14="http://schemas.microsoft.com/office/powerpoint/2010/main" val="3538922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9C8C7BA-0424-417E-ADD5-84EA0747470A}" type="datetimeFigureOut">
              <a:rPr lang="en-NZ" smtClean="0"/>
              <a:pPr/>
              <a:t>24/08/20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927180-4996-4E1D-BF50-A061E202080C}" type="slidenum">
              <a:rPr lang="en-NZ" smtClean="0"/>
              <a:pPr/>
              <a:t>‹#›</a:t>
            </a:fld>
            <a:endParaRPr lang="en-NZ"/>
          </a:p>
        </p:txBody>
      </p:sp>
    </p:spTree>
    <p:extLst>
      <p:ext uri="{BB962C8B-B14F-4D97-AF65-F5344CB8AC3E}">
        <p14:creationId xmlns:p14="http://schemas.microsoft.com/office/powerpoint/2010/main" val="418576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9C8C7BA-0424-417E-ADD5-84EA0747470A}" type="datetimeFigureOut">
              <a:rPr lang="en-NZ" smtClean="0"/>
              <a:pPr/>
              <a:t>24/08/20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F927180-4996-4E1D-BF50-A061E202080C}" type="slidenum">
              <a:rPr lang="en-NZ" smtClean="0"/>
              <a:pPr/>
              <a:t>‹#›</a:t>
            </a:fld>
            <a:endParaRPr lang="en-NZ"/>
          </a:p>
        </p:txBody>
      </p:sp>
    </p:spTree>
    <p:extLst>
      <p:ext uri="{BB962C8B-B14F-4D97-AF65-F5344CB8AC3E}">
        <p14:creationId xmlns:p14="http://schemas.microsoft.com/office/powerpoint/2010/main" val="1598617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9C8C7BA-0424-417E-ADD5-84EA0747470A}" type="datetimeFigureOut">
              <a:rPr lang="en-NZ" smtClean="0"/>
              <a:pPr/>
              <a:t>24/08/20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F927180-4996-4E1D-BF50-A061E202080C}" type="slidenum">
              <a:rPr lang="en-NZ" smtClean="0"/>
              <a:pPr/>
              <a:t>‹#›</a:t>
            </a:fld>
            <a:endParaRPr lang="en-NZ"/>
          </a:p>
        </p:txBody>
      </p:sp>
    </p:spTree>
    <p:extLst>
      <p:ext uri="{BB962C8B-B14F-4D97-AF65-F5344CB8AC3E}">
        <p14:creationId xmlns:p14="http://schemas.microsoft.com/office/powerpoint/2010/main" val="614074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9C8C7BA-0424-417E-ADD5-84EA0747470A}" type="datetimeFigureOut">
              <a:rPr lang="en-NZ" smtClean="0"/>
              <a:pPr/>
              <a:t>24/08/20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F927180-4996-4E1D-BF50-A061E202080C}" type="slidenum">
              <a:rPr lang="en-NZ" smtClean="0"/>
              <a:pPr/>
              <a:t>‹#›</a:t>
            </a:fld>
            <a:endParaRPr lang="en-NZ"/>
          </a:p>
        </p:txBody>
      </p:sp>
    </p:spTree>
    <p:extLst>
      <p:ext uri="{BB962C8B-B14F-4D97-AF65-F5344CB8AC3E}">
        <p14:creationId xmlns:p14="http://schemas.microsoft.com/office/powerpoint/2010/main" val="158965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9C8C7BA-0424-417E-ADD5-84EA0747470A}" type="datetimeFigureOut">
              <a:rPr lang="en-NZ" smtClean="0"/>
              <a:pPr/>
              <a:t>24/08/20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F927180-4996-4E1D-BF50-A061E202080C}" type="slidenum">
              <a:rPr lang="en-NZ" smtClean="0"/>
              <a:pPr/>
              <a:t>‹#›</a:t>
            </a:fld>
            <a:endParaRPr lang="en-NZ"/>
          </a:p>
        </p:txBody>
      </p:sp>
    </p:spTree>
    <p:extLst>
      <p:ext uri="{BB962C8B-B14F-4D97-AF65-F5344CB8AC3E}">
        <p14:creationId xmlns:p14="http://schemas.microsoft.com/office/powerpoint/2010/main" val="4170896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8C7BA-0424-417E-ADD5-84EA0747470A}" type="datetimeFigureOut">
              <a:rPr lang="en-NZ" smtClean="0"/>
              <a:pPr/>
              <a:t>24/08/20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F927180-4996-4E1D-BF50-A061E202080C}" type="slidenum">
              <a:rPr lang="en-NZ" smtClean="0"/>
              <a:pPr/>
              <a:t>‹#›</a:t>
            </a:fld>
            <a:endParaRPr lang="en-NZ"/>
          </a:p>
        </p:txBody>
      </p:sp>
    </p:spTree>
    <p:extLst>
      <p:ext uri="{BB962C8B-B14F-4D97-AF65-F5344CB8AC3E}">
        <p14:creationId xmlns:p14="http://schemas.microsoft.com/office/powerpoint/2010/main" val="108724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9C8C7BA-0424-417E-ADD5-84EA0747470A}" type="datetimeFigureOut">
              <a:rPr lang="en-NZ" smtClean="0"/>
              <a:pPr/>
              <a:t>24/08/20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F927180-4996-4E1D-BF50-A061E202080C}" type="slidenum">
              <a:rPr lang="en-NZ" smtClean="0"/>
              <a:pPr/>
              <a:t>‹#›</a:t>
            </a:fld>
            <a:endParaRPr lang="en-NZ"/>
          </a:p>
        </p:txBody>
      </p:sp>
    </p:spTree>
    <p:extLst>
      <p:ext uri="{BB962C8B-B14F-4D97-AF65-F5344CB8AC3E}">
        <p14:creationId xmlns:p14="http://schemas.microsoft.com/office/powerpoint/2010/main" val="1819448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9C8C7BA-0424-417E-ADD5-84EA0747470A}" type="datetimeFigureOut">
              <a:rPr lang="en-NZ" smtClean="0"/>
              <a:pPr/>
              <a:t>24/08/20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F927180-4996-4E1D-BF50-A061E202080C}" type="slidenum">
              <a:rPr lang="en-NZ" smtClean="0"/>
              <a:pPr/>
              <a:t>‹#›</a:t>
            </a:fld>
            <a:endParaRPr lang="en-NZ"/>
          </a:p>
        </p:txBody>
      </p:sp>
    </p:spTree>
    <p:extLst>
      <p:ext uri="{BB962C8B-B14F-4D97-AF65-F5344CB8AC3E}">
        <p14:creationId xmlns:p14="http://schemas.microsoft.com/office/powerpoint/2010/main" val="88733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8C7BA-0424-417E-ADD5-84EA0747470A}" type="datetimeFigureOut">
              <a:rPr lang="en-NZ" smtClean="0"/>
              <a:pPr/>
              <a:t>24/08/20</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27180-4996-4E1D-BF50-A061E202080C}" type="slidenum">
              <a:rPr lang="en-NZ" smtClean="0"/>
              <a:pPr/>
              <a:t>‹#›</a:t>
            </a:fld>
            <a:endParaRPr lang="en-NZ"/>
          </a:p>
        </p:txBody>
      </p:sp>
    </p:spTree>
    <p:extLst>
      <p:ext uri="{BB962C8B-B14F-4D97-AF65-F5344CB8AC3E}">
        <p14:creationId xmlns:p14="http://schemas.microsoft.com/office/powerpoint/2010/main" val="56884882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E48E-8C14-4C7C-BF4E-218F82496EC6}"/>
              </a:ext>
            </a:extLst>
          </p:cNvPr>
          <p:cNvSpPr>
            <a:spLocks noGrp="1"/>
          </p:cNvSpPr>
          <p:nvPr>
            <p:ph type="ctrTitle"/>
          </p:nvPr>
        </p:nvSpPr>
        <p:spPr>
          <a:xfrm>
            <a:off x="1259857" y="794286"/>
            <a:ext cx="9450614" cy="897622"/>
          </a:xfrm>
        </p:spPr>
        <p:txBody>
          <a:bodyPr>
            <a:normAutofit fontScale="90000"/>
          </a:bodyPr>
          <a:lstStyle/>
          <a:p>
            <a:pPr algn="l"/>
            <a:r>
              <a:rPr lang="en-US" sz="4400" dirty="0">
                <a:solidFill>
                  <a:srgbClr val="FFC000"/>
                </a:solidFill>
                <a:latin typeface="Arial Black" panose="020B0A04020102020204" pitchFamily="34" charset="0"/>
              </a:rPr>
              <a:t>The first week of History</a:t>
            </a:r>
            <a:br>
              <a:rPr lang="en-US" sz="4400" dirty="0">
                <a:solidFill>
                  <a:schemeClr val="bg1"/>
                </a:solidFill>
                <a:latin typeface="Arial Black" panose="020B0A04020102020204" pitchFamily="34" charset="0"/>
              </a:rPr>
            </a:br>
            <a:r>
              <a:rPr lang="en-US" sz="4000" dirty="0">
                <a:solidFill>
                  <a:schemeClr val="bg1"/>
                </a:solidFill>
                <a:latin typeface="Arial" pitchFamily="34" charset="0"/>
                <a:cs typeface="Arial" pitchFamily="34" charset="0"/>
              </a:rPr>
              <a:t>Genesis 1:1-2:3</a:t>
            </a:r>
            <a:endParaRPr lang="en-NZ" sz="4000" dirty="0">
              <a:solidFill>
                <a:schemeClr val="bg1"/>
              </a:solidFill>
              <a:latin typeface="Arial" pitchFamily="34" charset="0"/>
              <a:cs typeface="Arial" pitchFamily="34" charset="0"/>
            </a:endParaRPr>
          </a:p>
        </p:txBody>
      </p:sp>
      <p:sp>
        <p:nvSpPr>
          <p:cNvPr id="3" name="Subtitle 2">
            <a:extLst>
              <a:ext uri="{FF2B5EF4-FFF2-40B4-BE49-F238E27FC236}">
                <a16:creationId xmlns:a16="http://schemas.microsoft.com/office/drawing/2014/main" id="{45DB9D85-ACAE-47D3-BF67-47264D17927F}"/>
              </a:ext>
            </a:extLst>
          </p:cNvPr>
          <p:cNvSpPr>
            <a:spLocks noGrp="1"/>
          </p:cNvSpPr>
          <p:nvPr>
            <p:ph type="subTitle" idx="1"/>
          </p:nvPr>
        </p:nvSpPr>
        <p:spPr/>
        <p:txBody>
          <a:bodyPr/>
          <a:lstStyle/>
          <a:p>
            <a:r>
              <a:rPr lang="en-US" dirty="0"/>
              <a:t> </a:t>
            </a:r>
            <a:endParaRPr lang="en-NZ" dirty="0"/>
          </a:p>
        </p:txBody>
      </p:sp>
      <p:sp>
        <p:nvSpPr>
          <p:cNvPr id="6" name="TextBox 5"/>
          <p:cNvSpPr txBox="1"/>
          <p:nvPr/>
        </p:nvSpPr>
        <p:spPr>
          <a:xfrm>
            <a:off x="1260765" y="2161309"/>
            <a:ext cx="10631372" cy="4832092"/>
          </a:xfrm>
          <a:prstGeom prst="rect">
            <a:avLst/>
          </a:prstGeom>
          <a:noFill/>
        </p:spPr>
        <p:txBody>
          <a:bodyPr wrap="none" rtlCol="0">
            <a:spAutoFit/>
          </a:bodyPr>
          <a:lstStyle/>
          <a:p>
            <a:r>
              <a:rPr lang="en-NZ" sz="2800" dirty="0">
                <a:solidFill>
                  <a:schemeClr val="bg1"/>
                </a:solidFill>
                <a:latin typeface="Arial" pitchFamily="34" charset="0"/>
                <a:cs typeface="Arial" pitchFamily="34" charset="0"/>
              </a:rPr>
              <a:t>Foundational truths for understanding the world</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Multiple layers of meanings</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Reveals the character and plan of our invisible Creator</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Creation itself reveals truths, but like TV with picture but no sound</a:t>
            </a:r>
          </a:p>
          <a:p>
            <a:r>
              <a:rPr lang="en-NZ" sz="2800" dirty="0">
                <a:solidFill>
                  <a:schemeClr val="bg1"/>
                </a:solidFill>
                <a:latin typeface="Arial" pitchFamily="34" charset="0"/>
                <a:cs typeface="Arial" pitchFamily="34" charset="0"/>
              </a:rPr>
              <a:t>The Bible is like TV with sound but no picture</a:t>
            </a:r>
          </a:p>
          <a:p>
            <a:r>
              <a:rPr lang="en-NZ" sz="2800" dirty="0">
                <a:solidFill>
                  <a:schemeClr val="bg1"/>
                </a:solidFill>
                <a:latin typeface="Arial" pitchFamily="34" charset="0"/>
                <a:cs typeface="Arial" pitchFamily="34" charset="0"/>
              </a:rPr>
              <a:t>Need to look at God’s Creation and Word together</a:t>
            </a:r>
          </a:p>
          <a:p>
            <a:r>
              <a:rPr lang="en-NZ" sz="2800" dirty="0">
                <a:solidFill>
                  <a:schemeClr val="bg1"/>
                </a:solidFill>
                <a:latin typeface="Arial" pitchFamily="34" charset="0"/>
                <a:cs typeface="Arial" pitchFamily="34" charset="0"/>
              </a:rPr>
              <a:t>Best with the guidance of the Spirit of the God who created it all</a:t>
            </a:r>
          </a:p>
          <a:p>
            <a:endParaRPr lang="en-NZ"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4249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E48E-8C14-4C7C-BF4E-218F82496EC6}"/>
              </a:ext>
            </a:extLst>
          </p:cNvPr>
          <p:cNvSpPr>
            <a:spLocks noGrp="1"/>
          </p:cNvSpPr>
          <p:nvPr>
            <p:ph type="ctrTitle"/>
          </p:nvPr>
        </p:nvSpPr>
        <p:spPr>
          <a:xfrm>
            <a:off x="1259856" y="794286"/>
            <a:ext cx="10932143" cy="897622"/>
          </a:xfrm>
        </p:spPr>
        <p:txBody>
          <a:bodyPr>
            <a:normAutofit fontScale="90000"/>
          </a:bodyPr>
          <a:lstStyle/>
          <a:p>
            <a:pPr algn="l"/>
            <a:r>
              <a:rPr lang="en-US" sz="4400" dirty="0">
                <a:solidFill>
                  <a:srgbClr val="FFC000"/>
                </a:solidFill>
                <a:latin typeface="Arial Black" panose="020B0A04020102020204" pitchFamily="34" charset="0"/>
              </a:rPr>
              <a:t>The seventh day: care and rest</a:t>
            </a:r>
            <a:br>
              <a:rPr lang="en-US" sz="4400" dirty="0">
                <a:solidFill>
                  <a:schemeClr val="bg1"/>
                </a:solidFill>
                <a:latin typeface="Arial Black" panose="020B0A04020102020204" pitchFamily="34" charset="0"/>
              </a:rPr>
            </a:br>
            <a:r>
              <a:rPr lang="en-US" sz="4000" dirty="0">
                <a:solidFill>
                  <a:schemeClr val="bg1"/>
                </a:solidFill>
                <a:latin typeface="Arial" pitchFamily="34" charset="0"/>
                <a:cs typeface="Arial" pitchFamily="34" charset="0"/>
              </a:rPr>
              <a:t>Genesis 1:31b-2:3</a:t>
            </a:r>
            <a:endParaRPr lang="en-NZ" sz="4000" dirty="0">
              <a:solidFill>
                <a:schemeClr val="bg1"/>
              </a:solidFill>
              <a:latin typeface="Arial" pitchFamily="34" charset="0"/>
              <a:cs typeface="Arial" pitchFamily="34" charset="0"/>
            </a:endParaRPr>
          </a:p>
        </p:txBody>
      </p:sp>
      <p:sp>
        <p:nvSpPr>
          <p:cNvPr id="3" name="Subtitle 2">
            <a:extLst>
              <a:ext uri="{FF2B5EF4-FFF2-40B4-BE49-F238E27FC236}">
                <a16:creationId xmlns:a16="http://schemas.microsoft.com/office/drawing/2014/main" id="{45DB9D85-ACAE-47D3-BF67-47264D17927F}"/>
              </a:ext>
            </a:extLst>
          </p:cNvPr>
          <p:cNvSpPr>
            <a:spLocks noGrp="1"/>
          </p:cNvSpPr>
          <p:nvPr>
            <p:ph type="subTitle" idx="1"/>
          </p:nvPr>
        </p:nvSpPr>
        <p:spPr/>
        <p:txBody>
          <a:bodyPr/>
          <a:lstStyle/>
          <a:p>
            <a:r>
              <a:rPr lang="en-US" dirty="0"/>
              <a:t> </a:t>
            </a:r>
            <a:endParaRPr lang="en-NZ" dirty="0"/>
          </a:p>
        </p:txBody>
      </p:sp>
      <p:sp>
        <p:nvSpPr>
          <p:cNvPr id="5" name="TextBox 4"/>
          <p:cNvSpPr txBox="1"/>
          <p:nvPr/>
        </p:nvSpPr>
        <p:spPr>
          <a:xfrm>
            <a:off x="1246910" y="1870360"/>
            <a:ext cx="10598725" cy="5262979"/>
          </a:xfrm>
          <a:prstGeom prst="rect">
            <a:avLst/>
          </a:prstGeom>
          <a:noFill/>
        </p:spPr>
        <p:txBody>
          <a:bodyPr wrap="square" rtlCol="0">
            <a:spAutoFit/>
          </a:bodyPr>
          <a:lstStyle/>
          <a:p>
            <a:r>
              <a:rPr lang="en-NZ" sz="2800" dirty="0">
                <a:solidFill>
                  <a:schemeClr val="bg1"/>
                </a:solidFill>
                <a:latin typeface="Arial" pitchFamily="34" charset="0"/>
                <a:cs typeface="Arial" pitchFamily="34" charset="0"/>
              </a:rPr>
              <a:t>The formation of humanity was not the climax of Creation</a:t>
            </a:r>
          </a:p>
          <a:p>
            <a:r>
              <a:rPr lang="en-NZ" sz="2800" dirty="0">
                <a:solidFill>
                  <a:schemeClr val="bg1"/>
                </a:solidFill>
                <a:latin typeface="Arial" pitchFamily="34" charset="0"/>
                <a:cs typeface="Arial" pitchFamily="34" charset="0"/>
              </a:rPr>
              <a:t>The climax is the seventh day, where God rests from the work and appreciates all that has been created and made</a:t>
            </a:r>
          </a:p>
          <a:p>
            <a:r>
              <a:rPr lang="en-NZ" sz="2800" dirty="0">
                <a:solidFill>
                  <a:schemeClr val="bg1"/>
                </a:solidFill>
                <a:latin typeface="Arial" pitchFamily="34" charset="0"/>
                <a:cs typeface="Arial" pitchFamily="34" charset="0"/>
              </a:rPr>
              <a:t>This day is not for the withholding of care, but for realising that God cares for everyone and everything and has their well-being at heart</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The seventh day tells us that God will complete what was begun</a:t>
            </a:r>
          </a:p>
          <a:p>
            <a:r>
              <a:rPr lang="en-NZ" sz="2800" dirty="0">
                <a:solidFill>
                  <a:schemeClr val="bg1"/>
                </a:solidFill>
                <a:latin typeface="Arial" pitchFamily="34" charset="0"/>
                <a:cs typeface="Arial" pitchFamily="34" charset="0"/>
              </a:rPr>
              <a:t>The seventh day challenges us to be appreciative and caring just like God</a:t>
            </a:r>
          </a:p>
          <a:p>
            <a:r>
              <a:rPr lang="en-NZ" sz="2800" dirty="0">
                <a:solidFill>
                  <a:schemeClr val="bg1"/>
                </a:solidFill>
                <a:latin typeface="Arial" pitchFamily="34" charset="0"/>
                <a:cs typeface="Arial" pitchFamily="34" charset="0"/>
              </a:rPr>
              <a:t>A Creation station might be a concluding, caring, healthy picnic</a:t>
            </a:r>
          </a:p>
          <a:p>
            <a:endParaRPr lang="en-NZ"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42494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E48E-8C14-4C7C-BF4E-218F82496EC6}"/>
              </a:ext>
            </a:extLst>
          </p:cNvPr>
          <p:cNvSpPr>
            <a:spLocks noGrp="1"/>
          </p:cNvSpPr>
          <p:nvPr>
            <p:ph type="ctrTitle"/>
          </p:nvPr>
        </p:nvSpPr>
        <p:spPr>
          <a:xfrm>
            <a:off x="1218292" y="683446"/>
            <a:ext cx="9450614" cy="897622"/>
          </a:xfrm>
        </p:spPr>
        <p:txBody>
          <a:bodyPr>
            <a:normAutofit fontScale="90000"/>
          </a:bodyPr>
          <a:lstStyle/>
          <a:p>
            <a:pPr algn="l"/>
            <a:r>
              <a:rPr lang="en-US" sz="4400" dirty="0">
                <a:solidFill>
                  <a:srgbClr val="FFC000"/>
                </a:solidFill>
                <a:latin typeface="Arial Black" panose="020B0A04020102020204" pitchFamily="34" charset="0"/>
              </a:rPr>
              <a:t>The first week of History</a:t>
            </a:r>
            <a:br>
              <a:rPr lang="en-US" sz="4400" dirty="0">
                <a:solidFill>
                  <a:schemeClr val="bg1"/>
                </a:solidFill>
                <a:latin typeface="Arial Black" panose="020B0A04020102020204" pitchFamily="34" charset="0"/>
              </a:rPr>
            </a:br>
            <a:r>
              <a:rPr lang="en-US" sz="4000" dirty="0">
                <a:solidFill>
                  <a:schemeClr val="bg1"/>
                </a:solidFill>
                <a:latin typeface="Arial" pitchFamily="34" charset="0"/>
                <a:cs typeface="Arial" pitchFamily="34" charset="0"/>
              </a:rPr>
              <a:t>Composed by a God of order and intent</a:t>
            </a:r>
            <a:endParaRPr lang="en-NZ" sz="4000" dirty="0">
              <a:solidFill>
                <a:schemeClr val="bg1"/>
              </a:solidFill>
              <a:latin typeface="Arial" pitchFamily="34" charset="0"/>
              <a:cs typeface="Arial" pitchFamily="34" charset="0"/>
            </a:endParaRPr>
          </a:p>
        </p:txBody>
      </p:sp>
      <p:sp>
        <p:nvSpPr>
          <p:cNvPr id="3" name="Subtitle 2">
            <a:extLst>
              <a:ext uri="{FF2B5EF4-FFF2-40B4-BE49-F238E27FC236}">
                <a16:creationId xmlns:a16="http://schemas.microsoft.com/office/drawing/2014/main" id="{45DB9D85-ACAE-47D3-BF67-47264D17927F}"/>
              </a:ext>
            </a:extLst>
          </p:cNvPr>
          <p:cNvSpPr>
            <a:spLocks noGrp="1"/>
          </p:cNvSpPr>
          <p:nvPr>
            <p:ph type="subTitle" idx="1"/>
          </p:nvPr>
        </p:nvSpPr>
        <p:spPr/>
        <p:txBody>
          <a:bodyPr/>
          <a:lstStyle/>
          <a:p>
            <a:r>
              <a:rPr lang="en-US" dirty="0"/>
              <a:t> </a:t>
            </a:r>
            <a:endParaRPr lang="en-NZ" dirty="0"/>
          </a:p>
        </p:txBody>
      </p:sp>
      <p:graphicFrame>
        <p:nvGraphicFramePr>
          <p:cNvPr id="5" name="Table 4"/>
          <p:cNvGraphicFramePr>
            <a:graphicFrameLocks noGrp="1"/>
          </p:cNvGraphicFramePr>
          <p:nvPr/>
        </p:nvGraphicFramePr>
        <p:xfrm>
          <a:off x="1122219" y="1766213"/>
          <a:ext cx="10238508" cy="4903825"/>
        </p:xfrm>
        <a:graphic>
          <a:graphicData uri="http://schemas.openxmlformats.org/drawingml/2006/table">
            <a:tbl>
              <a:tblPr firstRow="1" bandRow="1">
                <a:tableStyleId>{21E4AEA4-8DFA-4A89-87EB-49C32662AFE0}</a:tableStyleId>
              </a:tblPr>
              <a:tblGrid>
                <a:gridCol w="822483">
                  <a:extLst>
                    <a:ext uri="{9D8B030D-6E8A-4147-A177-3AD203B41FA5}">
                      <a16:colId xmlns:a16="http://schemas.microsoft.com/office/drawing/2014/main" val="20000"/>
                    </a:ext>
                  </a:extLst>
                </a:gridCol>
                <a:gridCol w="3430862">
                  <a:extLst>
                    <a:ext uri="{9D8B030D-6E8A-4147-A177-3AD203B41FA5}">
                      <a16:colId xmlns:a16="http://schemas.microsoft.com/office/drawing/2014/main" val="20001"/>
                    </a:ext>
                  </a:extLst>
                </a:gridCol>
                <a:gridCol w="1589127">
                  <a:extLst>
                    <a:ext uri="{9D8B030D-6E8A-4147-A177-3AD203B41FA5}">
                      <a16:colId xmlns:a16="http://schemas.microsoft.com/office/drawing/2014/main" val="20002"/>
                    </a:ext>
                  </a:extLst>
                </a:gridCol>
                <a:gridCol w="4396036">
                  <a:extLst>
                    <a:ext uri="{9D8B030D-6E8A-4147-A177-3AD203B41FA5}">
                      <a16:colId xmlns:a16="http://schemas.microsoft.com/office/drawing/2014/main" val="20003"/>
                    </a:ext>
                  </a:extLst>
                </a:gridCol>
              </a:tblGrid>
              <a:tr h="366798">
                <a:tc>
                  <a:txBody>
                    <a:bodyPr/>
                    <a:lstStyle/>
                    <a:p>
                      <a:pPr algn="ctr"/>
                      <a:r>
                        <a:rPr lang="en-NZ" dirty="0">
                          <a:solidFill>
                            <a:sysClr val="windowText" lastClr="000000"/>
                          </a:solidFill>
                        </a:rPr>
                        <a:t>Day</a:t>
                      </a:r>
                    </a:p>
                  </a:txBody>
                  <a:tcPr/>
                </a:tc>
                <a:tc>
                  <a:txBody>
                    <a:bodyPr/>
                    <a:lstStyle/>
                    <a:p>
                      <a:r>
                        <a:rPr lang="en-NZ" dirty="0">
                          <a:solidFill>
                            <a:sysClr val="windowText" lastClr="000000"/>
                          </a:solidFill>
                        </a:rPr>
                        <a:t>Event</a:t>
                      </a:r>
                    </a:p>
                  </a:txBody>
                  <a:tcPr/>
                </a:tc>
                <a:tc>
                  <a:txBody>
                    <a:bodyPr/>
                    <a:lstStyle/>
                    <a:p>
                      <a:r>
                        <a:rPr lang="en-NZ" dirty="0">
                          <a:solidFill>
                            <a:sysClr val="windowText" lastClr="000000"/>
                          </a:solidFill>
                        </a:rPr>
                        <a:t>Verses</a:t>
                      </a:r>
                    </a:p>
                  </a:txBody>
                  <a:tcPr/>
                </a:tc>
                <a:tc>
                  <a:txBody>
                    <a:bodyPr/>
                    <a:lstStyle/>
                    <a:p>
                      <a:r>
                        <a:rPr lang="en-NZ" dirty="0">
                          <a:solidFill>
                            <a:sysClr val="windowText" lastClr="000000"/>
                          </a:solidFill>
                        </a:rPr>
                        <a:t>Key words</a:t>
                      </a:r>
                    </a:p>
                  </a:txBody>
                  <a:tcPr/>
                </a:tc>
                <a:extLst>
                  <a:ext uri="{0D108BD9-81ED-4DB2-BD59-A6C34878D82A}">
                    <a16:rowId xmlns:a16="http://schemas.microsoft.com/office/drawing/2014/main" val="10000"/>
                  </a:ext>
                </a:extLst>
              </a:tr>
              <a:tr h="633104">
                <a:tc>
                  <a:txBody>
                    <a:bodyPr/>
                    <a:lstStyle/>
                    <a:p>
                      <a:pPr algn="ctr"/>
                      <a:r>
                        <a:rPr lang="en-NZ" dirty="0">
                          <a:solidFill>
                            <a:sysClr val="windowText" lastClr="000000"/>
                          </a:solidFill>
                        </a:rPr>
                        <a:t>1</a:t>
                      </a:r>
                    </a:p>
                  </a:txBody>
                  <a:tcPr>
                    <a:solidFill>
                      <a:srgbClr val="00B0F0"/>
                    </a:solidFill>
                  </a:tcPr>
                </a:tc>
                <a:tc>
                  <a:txBody>
                    <a:bodyPr/>
                    <a:lstStyle/>
                    <a:p>
                      <a:r>
                        <a:rPr lang="en-NZ" dirty="0">
                          <a:solidFill>
                            <a:sysClr val="windowText" lastClr="000000"/>
                          </a:solidFill>
                        </a:rPr>
                        <a:t>Creates </a:t>
                      </a:r>
                      <a:r>
                        <a:rPr lang="en-NZ" baseline="0" dirty="0">
                          <a:solidFill>
                            <a:sysClr val="windowText" lastClr="000000"/>
                          </a:solidFill>
                        </a:rPr>
                        <a:t>dark chaotic Cosmos, provides Light for life</a:t>
                      </a:r>
                      <a:endParaRPr lang="en-NZ" dirty="0">
                        <a:solidFill>
                          <a:sysClr val="windowText" lastClr="000000"/>
                        </a:solidFill>
                      </a:endParaRPr>
                    </a:p>
                  </a:txBody>
                  <a:tcPr>
                    <a:solidFill>
                      <a:srgbClr val="00B0F0"/>
                    </a:solidFill>
                  </a:tcPr>
                </a:tc>
                <a:tc>
                  <a:txBody>
                    <a:bodyPr/>
                    <a:lstStyle/>
                    <a:p>
                      <a:r>
                        <a:rPr lang="en-NZ" dirty="0">
                          <a:solidFill>
                            <a:sysClr val="windowText" lastClr="000000"/>
                          </a:solidFill>
                        </a:rPr>
                        <a:t>1:1-5</a:t>
                      </a:r>
                    </a:p>
                  </a:txBody>
                  <a:tcPr>
                    <a:solidFill>
                      <a:srgbClr val="00B0F0"/>
                    </a:solidFill>
                  </a:tcPr>
                </a:tc>
                <a:tc>
                  <a:txBody>
                    <a:bodyPr/>
                    <a:lstStyle/>
                    <a:p>
                      <a:r>
                        <a:rPr lang="en-NZ" dirty="0">
                          <a:solidFill>
                            <a:sysClr val="windowText" lastClr="000000"/>
                          </a:solidFill>
                        </a:rPr>
                        <a:t>water, one day, light, night, separated</a:t>
                      </a:r>
                    </a:p>
                  </a:txBody>
                  <a:tcPr>
                    <a:solidFill>
                      <a:srgbClr val="00B0F0"/>
                    </a:solidFill>
                  </a:tcPr>
                </a:tc>
                <a:extLst>
                  <a:ext uri="{0D108BD9-81ED-4DB2-BD59-A6C34878D82A}">
                    <a16:rowId xmlns:a16="http://schemas.microsoft.com/office/drawing/2014/main" val="10001"/>
                  </a:ext>
                </a:extLst>
              </a:tr>
              <a:tr h="643932">
                <a:tc>
                  <a:txBody>
                    <a:bodyPr/>
                    <a:lstStyle/>
                    <a:p>
                      <a:pPr algn="ctr"/>
                      <a:r>
                        <a:rPr lang="en-NZ" dirty="0">
                          <a:solidFill>
                            <a:sysClr val="windowText" lastClr="000000"/>
                          </a:solidFill>
                        </a:rPr>
                        <a:t>2</a:t>
                      </a:r>
                    </a:p>
                  </a:txBody>
                  <a:tcPr>
                    <a:solidFill>
                      <a:srgbClr val="00B0F0"/>
                    </a:solidFill>
                  </a:tcPr>
                </a:tc>
                <a:tc>
                  <a:txBody>
                    <a:bodyPr/>
                    <a:lstStyle/>
                    <a:p>
                      <a:r>
                        <a:rPr lang="en-NZ" dirty="0">
                          <a:solidFill>
                            <a:sysClr val="windowText" lastClr="000000"/>
                          </a:solidFill>
                        </a:rPr>
                        <a:t>Forms atmosphere, provides air and fresh water for life</a:t>
                      </a:r>
                    </a:p>
                  </a:txBody>
                  <a:tcPr>
                    <a:solidFill>
                      <a:srgbClr val="00B0F0"/>
                    </a:solidFill>
                  </a:tcPr>
                </a:tc>
                <a:tc>
                  <a:txBody>
                    <a:bodyPr/>
                    <a:lstStyle/>
                    <a:p>
                      <a:r>
                        <a:rPr lang="en-NZ" dirty="0">
                          <a:solidFill>
                            <a:sysClr val="windowText" lastClr="000000"/>
                          </a:solidFill>
                        </a:rPr>
                        <a:t>1:6-8a</a:t>
                      </a:r>
                    </a:p>
                  </a:txBody>
                  <a:tcPr>
                    <a:solidFill>
                      <a:srgbClr val="00B0F0"/>
                    </a:solidFill>
                  </a:tcPr>
                </a:tc>
                <a:tc>
                  <a:txBody>
                    <a:bodyPr/>
                    <a:lstStyle/>
                    <a:p>
                      <a:r>
                        <a:rPr lang="en-NZ" dirty="0">
                          <a:solidFill>
                            <a:sysClr val="windowText" lastClr="000000"/>
                          </a:solidFill>
                        </a:rPr>
                        <a:t>water, expanse, separated</a:t>
                      </a:r>
                    </a:p>
                  </a:txBody>
                  <a:tcPr>
                    <a:solidFill>
                      <a:srgbClr val="00B0F0"/>
                    </a:solidFill>
                  </a:tcPr>
                </a:tc>
                <a:extLst>
                  <a:ext uri="{0D108BD9-81ED-4DB2-BD59-A6C34878D82A}">
                    <a16:rowId xmlns:a16="http://schemas.microsoft.com/office/drawing/2014/main" val="10002"/>
                  </a:ext>
                </a:extLst>
              </a:tr>
              <a:tr h="633104">
                <a:tc>
                  <a:txBody>
                    <a:bodyPr/>
                    <a:lstStyle/>
                    <a:p>
                      <a:pPr algn="ctr"/>
                      <a:r>
                        <a:rPr lang="en-NZ" dirty="0">
                          <a:solidFill>
                            <a:sysClr val="windowText" lastClr="000000"/>
                          </a:solidFill>
                        </a:rPr>
                        <a:t>3</a:t>
                      </a:r>
                    </a:p>
                  </a:txBody>
                  <a:tcPr>
                    <a:solidFill>
                      <a:srgbClr val="00B0F0"/>
                    </a:solidFill>
                  </a:tcPr>
                </a:tc>
                <a:tc>
                  <a:txBody>
                    <a:bodyPr/>
                    <a:lstStyle/>
                    <a:p>
                      <a:r>
                        <a:rPr lang="en-NZ" dirty="0">
                          <a:solidFill>
                            <a:sysClr val="windowText" lastClr="000000"/>
                          </a:solidFill>
                        </a:rPr>
                        <a:t>Forms dry land, and plants (with seed) for</a:t>
                      </a:r>
                      <a:r>
                        <a:rPr lang="en-NZ" baseline="0" dirty="0">
                          <a:solidFill>
                            <a:sysClr val="windowText" lastClr="000000"/>
                          </a:solidFill>
                        </a:rPr>
                        <a:t> food</a:t>
                      </a:r>
                      <a:endParaRPr lang="en-NZ" dirty="0">
                        <a:solidFill>
                          <a:sysClr val="windowText" lastClr="000000"/>
                        </a:solidFill>
                      </a:endParaRPr>
                    </a:p>
                  </a:txBody>
                  <a:tcPr>
                    <a:solidFill>
                      <a:srgbClr val="00B0F0"/>
                    </a:solidFill>
                  </a:tcPr>
                </a:tc>
                <a:tc>
                  <a:txBody>
                    <a:bodyPr/>
                    <a:lstStyle/>
                    <a:p>
                      <a:r>
                        <a:rPr lang="en-NZ" dirty="0">
                          <a:solidFill>
                            <a:sysClr val="windowText" lastClr="000000"/>
                          </a:solidFill>
                        </a:rPr>
                        <a:t>1:8b-13</a:t>
                      </a:r>
                    </a:p>
                  </a:txBody>
                  <a:tcPr>
                    <a:solidFill>
                      <a:srgbClr val="00B0F0"/>
                    </a:solidFill>
                  </a:tcPr>
                </a:tc>
                <a:tc>
                  <a:txBody>
                    <a:bodyPr/>
                    <a:lstStyle/>
                    <a:p>
                      <a:r>
                        <a:rPr lang="en-NZ" dirty="0">
                          <a:solidFill>
                            <a:sysClr val="windowText" lastClr="000000"/>
                          </a:solidFill>
                        </a:rPr>
                        <a:t>water, one place, day</a:t>
                      </a:r>
                    </a:p>
                  </a:txBody>
                  <a:tcPr>
                    <a:solidFill>
                      <a:srgbClr val="00B0F0"/>
                    </a:solidFill>
                  </a:tcPr>
                </a:tc>
                <a:extLst>
                  <a:ext uri="{0D108BD9-81ED-4DB2-BD59-A6C34878D82A}">
                    <a16:rowId xmlns:a16="http://schemas.microsoft.com/office/drawing/2014/main" val="10003"/>
                  </a:ext>
                </a:extLst>
              </a:tr>
              <a:tr h="633104">
                <a:tc>
                  <a:txBody>
                    <a:bodyPr/>
                    <a:lstStyle/>
                    <a:p>
                      <a:pPr algn="ctr"/>
                      <a:r>
                        <a:rPr lang="en-NZ" dirty="0">
                          <a:solidFill>
                            <a:sysClr val="windowText" lastClr="000000"/>
                          </a:solidFill>
                        </a:rPr>
                        <a:t>4</a:t>
                      </a:r>
                    </a:p>
                  </a:txBody>
                  <a:tcPr>
                    <a:solidFill>
                      <a:srgbClr val="FFC000"/>
                    </a:solidFill>
                  </a:tcPr>
                </a:tc>
                <a:tc>
                  <a:txBody>
                    <a:bodyPr/>
                    <a:lstStyle/>
                    <a:p>
                      <a:r>
                        <a:rPr lang="en-NZ" dirty="0">
                          <a:solidFill>
                            <a:sysClr val="windowText" lastClr="000000"/>
                          </a:solidFill>
                        </a:rPr>
                        <a:t>Populates the Cosmos: Sun, planets, stars</a:t>
                      </a:r>
                    </a:p>
                  </a:txBody>
                  <a:tcPr>
                    <a:solidFill>
                      <a:srgbClr val="FFC000"/>
                    </a:solidFill>
                  </a:tcPr>
                </a:tc>
                <a:tc>
                  <a:txBody>
                    <a:bodyPr/>
                    <a:lstStyle/>
                    <a:p>
                      <a:r>
                        <a:rPr lang="en-NZ" dirty="0">
                          <a:solidFill>
                            <a:sysClr val="windowText" lastClr="000000"/>
                          </a:solidFill>
                        </a:rPr>
                        <a:t>1:14-18</a:t>
                      </a:r>
                    </a:p>
                  </a:txBody>
                  <a:tcPr>
                    <a:solidFill>
                      <a:srgbClr val="FFC000"/>
                    </a:solidFill>
                  </a:tcPr>
                </a:tc>
                <a:tc>
                  <a:txBody>
                    <a:bodyPr/>
                    <a:lstStyle/>
                    <a:p>
                      <a:r>
                        <a:rPr lang="en-NZ" dirty="0">
                          <a:solidFill>
                            <a:sysClr val="windowText" lastClr="000000"/>
                          </a:solidFill>
                        </a:rPr>
                        <a:t>lights, days, night, to govern, to separate</a:t>
                      </a:r>
                    </a:p>
                  </a:txBody>
                  <a:tcPr>
                    <a:solidFill>
                      <a:srgbClr val="FFC000"/>
                    </a:solidFill>
                  </a:tcPr>
                </a:tc>
                <a:extLst>
                  <a:ext uri="{0D108BD9-81ED-4DB2-BD59-A6C34878D82A}">
                    <a16:rowId xmlns:a16="http://schemas.microsoft.com/office/drawing/2014/main" val="10004"/>
                  </a:ext>
                </a:extLst>
              </a:tr>
              <a:tr h="692695">
                <a:tc>
                  <a:txBody>
                    <a:bodyPr/>
                    <a:lstStyle/>
                    <a:p>
                      <a:pPr algn="ctr"/>
                      <a:r>
                        <a:rPr lang="en-NZ" dirty="0">
                          <a:solidFill>
                            <a:sysClr val="windowText" lastClr="000000"/>
                          </a:solidFill>
                        </a:rPr>
                        <a:t>5</a:t>
                      </a:r>
                    </a:p>
                  </a:txBody>
                  <a:tcPr>
                    <a:solidFill>
                      <a:srgbClr val="92D050"/>
                    </a:solidFill>
                  </a:tcPr>
                </a:tc>
                <a:tc>
                  <a:txBody>
                    <a:bodyPr/>
                    <a:lstStyle/>
                    <a:p>
                      <a:r>
                        <a:rPr lang="en-NZ" dirty="0">
                          <a:solidFill>
                            <a:sysClr val="windowText" lastClr="000000"/>
                          </a:solidFill>
                        </a:rPr>
                        <a:t>Populates the sea</a:t>
                      </a:r>
                      <a:r>
                        <a:rPr lang="en-NZ" baseline="0" dirty="0">
                          <a:solidFill>
                            <a:sysClr val="windowText" lastClr="000000"/>
                          </a:solidFill>
                        </a:rPr>
                        <a:t> and sky</a:t>
                      </a:r>
                      <a:endParaRPr lang="en-NZ" dirty="0">
                        <a:solidFill>
                          <a:sysClr val="windowText" lastClr="000000"/>
                        </a:solidFill>
                      </a:endParaRPr>
                    </a:p>
                  </a:txBody>
                  <a:tcPr>
                    <a:solidFill>
                      <a:srgbClr val="92D050"/>
                    </a:solidFill>
                  </a:tcPr>
                </a:tc>
                <a:tc>
                  <a:txBody>
                    <a:bodyPr/>
                    <a:lstStyle/>
                    <a:p>
                      <a:r>
                        <a:rPr lang="en-NZ" dirty="0">
                          <a:solidFill>
                            <a:sysClr val="windowText" lastClr="000000"/>
                          </a:solidFill>
                        </a:rPr>
                        <a:t>1:19-23</a:t>
                      </a:r>
                    </a:p>
                  </a:txBody>
                  <a:tcPr>
                    <a:solidFill>
                      <a:srgbClr val="92D050"/>
                    </a:solidFill>
                  </a:tcPr>
                </a:tc>
                <a:tc>
                  <a:txBody>
                    <a:bodyPr/>
                    <a:lstStyle/>
                    <a:p>
                      <a:r>
                        <a:rPr lang="en-NZ" dirty="0">
                          <a:solidFill>
                            <a:sysClr val="windowText" lastClr="000000"/>
                          </a:solidFill>
                        </a:rPr>
                        <a:t>blessed, every living creature, day</a:t>
                      </a:r>
                    </a:p>
                  </a:txBody>
                  <a:tcPr>
                    <a:solidFill>
                      <a:srgbClr val="92D050"/>
                    </a:solidFill>
                  </a:tcPr>
                </a:tc>
                <a:extLst>
                  <a:ext uri="{0D108BD9-81ED-4DB2-BD59-A6C34878D82A}">
                    <a16:rowId xmlns:a16="http://schemas.microsoft.com/office/drawing/2014/main" val="10005"/>
                  </a:ext>
                </a:extLst>
              </a:tr>
              <a:tr h="633104">
                <a:tc>
                  <a:txBody>
                    <a:bodyPr/>
                    <a:lstStyle/>
                    <a:p>
                      <a:pPr algn="ctr"/>
                      <a:r>
                        <a:rPr lang="en-NZ" dirty="0">
                          <a:solidFill>
                            <a:sysClr val="windowText" lastClr="000000"/>
                          </a:solidFill>
                        </a:rPr>
                        <a:t>6</a:t>
                      </a:r>
                    </a:p>
                  </a:txBody>
                  <a:tcPr>
                    <a:solidFill>
                      <a:srgbClr val="92D050"/>
                    </a:solidFill>
                  </a:tcPr>
                </a:tc>
                <a:tc>
                  <a:txBody>
                    <a:bodyPr/>
                    <a:lstStyle/>
                    <a:p>
                      <a:r>
                        <a:rPr lang="en-NZ" dirty="0">
                          <a:solidFill>
                            <a:sysClr val="windowText" lastClr="000000"/>
                          </a:solidFill>
                        </a:rPr>
                        <a:t>Populates the land with animals</a:t>
                      </a:r>
                      <a:r>
                        <a:rPr lang="en-NZ" baseline="0" dirty="0">
                          <a:solidFill>
                            <a:sysClr val="windowText" lastClr="000000"/>
                          </a:solidFill>
                        </a:rPr>
                        <a:t> and humans</a:t>
                      </a:r>
                      <a:endParaRPr lang="en-NZ" dirty="0">
                        <a:solidFill>
                          <a:sysClr val="windowText" lastClr="000000"/>
                        </a:solidFill>
                      </a:endParaRPr>
                    </a:p>
                  </a:txBody>
                  <a:tcPr>
                    <a:solidFill>
                      <a:srgbClr val="92D050"/>
                    </a:solidFill>
                  </a:tcPr>
                </a:tc>
                <a:tc>
                  <a:txBody>
                    <a:bodyPr/>
                    <a:lstStyle/>
                    <a:p>
                      <a:r>
                        <a:rPr lang="en-NZ" dirty="0">
                          <a:solidFill>
                            <a:sysClr val="windowText" lastClr="000000"/>
                          </a:solidFill>
                        </a:rPr>
                        <a:t>1:24-31a</a:t>
                      </a:r>
                    </a:p>
                  </a:txBody>
                  <a:tcPr>
                    <a:solidFill>
                      <a:srgbClr val="92D050"/>
                    </a:solidFill>
                  </a:tcPr>
                </a:tc>
                <a:tc>
                  <a:txBody>
                    <a:bodyPr/>
                    <a:lstStyle/>
                    <a:p>
                      <a:r>
                        <a:rPr lang="en-NZ" dirty="0">
                          <a:solidFill>
                            <a:sysClr val="windowText" lastClr="000000"/>
                          </a:solidFill>
                        </a:rPr>
                        <a:t>blessed, every living creature</a:t>
                      </a:r>
                    </a:p>
                  </a:txBody>
                  <a:tcPr>
                    <a:solidFill>
                      <a:srgbClr val="92D050"/>
                    </a:solidFill>
                  </a:tcPr>
                </a:tc>
                <a:extLst>
                  <a:ext uri="{0D108BD9-81ED-4DB2-BD59-A6C34878D82A}">
                    <a16:rowId xmlns:a16="http://schemas.microsoft.com/office/drawing/2014/main" val="10006"/>
                  </a:ext>
                </a:extLst>
              </a:tr>
              <a:tr h="633104">
                <a:tc>
                  <a:txBody>
                    <a:bodyPr/>
                    <a:lstStyle/>
                    <a:p>
                      <a:pPr algn="ctr"/>
                      <a:r>
                        <a:rPr lang="en-NZ" dirty="0">
                          <a:solidFill>
                            <a:sysClr val="windowText" lastClr="000000"/>
                          </a:solidFill>
                        </a:rPr>
                        <a:t>7</a:t>
                      </a:r>
                    </a:p>
                  </a:txBody>
                  <a:tcPr>
                    <a:solidFill>
                      <a:srgbClr val="92D050"/>
                    </a:solidFill>
                  </a:tcPr>
                </a:tc>
                <a:tc>
                  <a:txBody>
                    <a:bodyPr/>
                    <a:lstStyle/>
                    <a:p>
                      <a:r>
                        <a:rPr lang="en-NZ" dirty="0">
                          <a:solidFill>
                            <a:sysClr val="windowText" lastClr="000000"/>
                          </a:solidFill>
                        </a:rPr>
                        <a:t>Completes His work,</a:t>
                      </a:r>
                    </a:p>
                    <a:p>
                      <a:r>
                        <a:rPr lang="en-NZ" dirty="0">
                          <a:solidFill>
                            <a:sysClr val="windowText" lastClr="000000"/>
                          </a:solidFill>
                        </a:rPr>
                        <a:t>providing care and rest</a:t>
                      </a:r>
                    </a:p>
                  </a:txBody>
                  <a:tcPr>
                    <a:solidFill>
                      <a:srgbClr val="92D050"/>
                    </a:solidFill>
                  </a:tcPr>
                </a:tc>
                <a:tc>
                  <a:txBody>
                    <a:bodyPr/>
                    <a:lstStyle/>
                    <a:p>
                      <a:r>
                        <a:rPr lang="en-NZ" dirty="0">
                          <a:solidFill>
                            <a:sysClr val="windowText" lastClr="000000"/>
                          </a:solidFill>
                        </a:rPr>
                        <a:t>1:31b-2:3</a:t>
                      </a:r>
                    </a:p>
                  </a:txBody>
                  <a:tcPr>
                    <a:solidFill>
                      <a:srgbClr val="92D050"/>
                    </a:solidFill>
                  </a:tcPr>
                </a:tc>
                <a:tc>
                  <a:txBody>
                    <a:bodyPr/>
                    <a:lstStyle/>
                    <a:p>
                      <a:r>
                        <a:rPr lang="en-NZ" dirty="0">
                          <a:solidFill>
                            <a:sysClr val="windowText" lastClr="000000"/>
                          </a:solidFill>
                        </a:rPr>
                        <a:t>blessed, all His work, all their hosts, day </a:t>
                      </a:r>
                    </a:p>
                  </a:txBody>
                  <a:tcPr>
                    <a:solidFill>
                      <a:srgbClr val="92D050"/>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42494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E48E-8C14-4C7C-BF4E-218F82496EC6}"/>
              </a:ext>
            </a:extLst>
          </p:cNvPr>
          <p:cNvSpPr>
            <a:spLocks noGrp="1"/>
          </p:cNvSpPr>
          <p:nvPr>
            <p:ph type="ctrTitle"/>
          </p:nvPr>
        </p:nvSpPr>
        <p:spPr>
          <a:xfrm>
            <a:off x="927348" y="263239"/>
            <a:ext cx="9450614" cy="897622"/>
          </a:xfrm>
        </p:spPr>
        <p:txBody>
          <a:bodyPr>
            <a:normAutofit/>
          </a:bodyPr>
          <a:lstStyle/>
          <a:p>
            <a:pPr algn="l"/>
            <a:r>
              <a:rPr lang="en-US" sz="4400" dirty="0">
                <a:solidFill>
                  <a:srgbClr val="FFC000"/>
                </a:solidFill>
                <a:latin typeface="Arial Black" panose="020B0A04020102020204" pitchFamily="34" charset="0"/>
              </a:rPr>
              <a:t>Multiple layers of meaning</a:t>
            </a:r>
            <a:endParaRPr lang="en-NZ" sz="4000" dirty="0">
              <a:solidFill>
                <a:srgbClr val="FFC000"/>
              </a:solidFill>
              <a:latin typeface="Arial" pitchFamily="34" charset="0"/>
              <a:cs typeface="Arial" pitchFamily="34" charset="0"/>
            </a:endParaRPr>
          </a:p>
        </p:txBody>
      </p:sp>
      <p:sp>
        <p:nvSpPr>
          <p:cNvPr id="3" name="Subtitle 2">
            <a:extLst>
              <a:ext uri="{FF2B5EF4-FFF2-40B4-BE49-F238E27FC236}">
                <a16:creationId xmlns:a16="http://schemas.microsoft.com/office/drawing/2014/main" id="{45DB9D85-ACAE-47D3-BF67-47264D17927F}"/>
              </a:ext>
            </a:extLst>
          </p:cNvPr>
          <p:cNvSpPr>
            <a:spLocks noGrp="1"/>
          </p:cNvSpPr>
          <p:nvPr>
            <p:ph type="subTitle" idx="1"/>
          </p:nvPr>
        </p:nvSpPr>
        <p:spPr/>
        <p:txBody>
          <a:bodyPr/>
          <a:lstStyle/>
          <a:p>
            <a:r>
              <a:rPr lang="en-US" dirty="0"/>
              <a:t> </a:t>
            </a:r>
            <a:endParaRPr lang="en-NZ" dirty="0"/>
          </a:p>
        </p:txBody>
      </p:sp>
      <p:graphicFrame>
        <p:nvGraphicFramePr>
          <p:cNvPr id="5" name="Table 4"/>
          <p:cNvGraphicFramePr>
            <a:graphicFrameLocks noGrp="1"/>
          </p:cNvGraphicFramePr>
          <p:nvPr/>
        </p:nvGraphicFramePr>
        <p:xfrm>
          <a:off x="955963" y="1413166"/>
          <a:ext cx="10875817" cy="4924363"/>
        </p:xfrm>
        <a:graphic>
          <a:graphicData uri="http://schemas.openxmlformats.org/drawingml/2006/table">
            <a:tbl>
              <a:tblPr firstRow="1" bandRow="1">
                <a:tableStyleId>{21E4AEA4-8DFA-4A89-87EB-49C32662AFE0}</a:tableStyleId>
              </a:tblPr>
              <a:tblGrid>
                <a:gridCol w="848915">
                  <a:extLst>
                    <a:ext uri="{9D8B030D-6E8A-4147-A177-3AD203B41FA5}">
                      <a16:colId xmlns:a16="http://schemas.microsoft.com/office/drawing/2014/main" val="20000"/>
                    </a:ext>
                  </a:extLst>
                </a:gridCol>
                <a:gridCol w="2587013">
                  <a:extLst>
                    <a:ext uri="{9D8B030D-6E8A-4147-A177-3AD203B41FA5}">
                      <a16:colId xmlns:a16="http://schemas.microsoft.com/office/drawing/2014/main" val="20001"/>
                    </a:ext>
                  </a:extLst>
                </a:gridCol>
                <a:gridCol w="2078182">
                  <a:extLst>
                    <a:ext uri="{9D8B030D-6E8A-4147-A177-3AD203B41FA5}">
                      <a16:colId xmlns:a16="http://schemas.microsoft.com/office/drawing/2014/main" val="20002"/>
                    </a:ext>
                  </a:extLst>
                </a:gridCol>
                <a:gridCol w="2785855">
                  <a:extLst>
                    <a:ext uri="{9D8B030D-6E8A-4147-A177-3AD203B41FA5}">
                      <a16:colId xmlns:a16="http://schemas.microsoft.com/office/drawing/2014/main" val="20003"/>
                    </a:ext>
                  </a:extLst>
                </a:gridCol>
                <a:gridCol w="2575852">
                  <a:extLst>
                    <a:ext uri="{9D8B030D-6E8A-4147-A177-3AD203B41FA5}">
                      <a16:colId xmlns:a16="http://schemas.microsoft.com/office/drawing/2014/main" val="20004"/>
                    </a:ext>
                  </a:extLst>
                </a:gridCol>
              </a:tblGrid>
              <a:tr h="370973">
                <a:tc>
                  <a:txBody>
                    <a:bodyPr/>
                    <a:lstStyle/>
                    <a:p>
                      <a:pPr algn="ctr"/>
                      <a:r>
                        <a:rPr lang="en-NZ" dirty="0">
                          <a:solidFill>
                            <a:sysClr val="windowText" lastClr="000000"/>
                          </a:solidFill>
                        </a:rPr>
                        <a:t>Day</a:t>
                      </a:r>
                    </a:p>
                  </a:txBody>
                  <a:tcPr/>
                </a:tc>
                <a:tc>
                  <a:txBody>
                    <a:bodyPr/>
                    <a:lstStyle/>
                    <a:p>
                      <a:r>
                        <a:rPr lang="en-NZ" dirty="0">
                          <a:solidFill>
                            <a:sysClr val="windowText" lastClr="000000"/>
                          </a:solidFill>
                        </a:rPr>
                        <a:t>Literal History</a:t>
                      </a:r>
                    </a:p>
                  </a:txBody>
                  <a:tcPr/>
                </a:tc>
                <a:tc>
                  <a:txBody>
                    <a:bodyPr/>
                    <a:lstStyle/>
                    <a:p>
                      <a:r>
                        <a:rPr lang="en-NZ" dirty="0">
                          <a:solidFill>
                            <a:sysClr val="windowText" lastClr="000000"/>
                          </a:solidFill>
                        </a:rPr>
                        <a:t>God’s Character</a:t>
                      </a:r>
                    </a:p>
                  </a:txBody>
                  <a:tcPr/>
                </a:tc>
                <a:tc>
                  <a:txBody>
                    <a:bodyPr/>
                    <a:lstStyle/>
                    <a:p>
                      <a:r>
                        <a:rPr lang="en-NZ" dirty="0">
                          <a:solidFill>
                            <a:sysClr val="windowText" lastClr="000000"/>
                          </a:solidFill>
                        </a:rPr>
                        <a:t>Growing Believers</a:t>
                      </a:r>
                    </a:p>
                  </a:txBody>
                  <a:tcPr/>
                </a:tc>
                <a:tc>
                  <a:txBody>
                    <a:bodyPr/>
                    <a:lstStyle/>
                    <a:p>
                      <a:r>
                        <a:rPr lang="en-NZ" dirty="0">
                          <a:solidFill>
                            <a:sysClr val="windowText" lastClr="000000"/>
                          </a:solidFill>
                        </a:rPr>
                        <a:t>Salvation</a:t>
                      </a:r>
                      <a:r>
                        <a:rPr lang="en-NZ" baseline="0" dirty="0">
                          <a:solidFill>
                            <a:sysClr val="windowText" lastClr="000000"/>
                          </a:solidFill>
                        </a:rPr>
                        <a:t> History</a:t>
                      </a:r>
                      <a:endParaRPr lang="en-NZ" dirty="0">
                        <a:solidFill>
                          <a:sysClr val="windowText" lastClr="000000"/>
                        </a:solidFill>
                      </a:endParaRPr>
                    </a:p>
                  </a:txBody>
                  <a:tcPr/>
                </a:tc>
                <a:extLst>
                  <a:ext uri="{0D108BD9-81ED-4DB2-BD59-A6C34878D82A}">
                    <a16:rowId xmlns:a16="http://schemas.microsoft.com/office/drawing/2014/main" val="10000"/>
                  </a:ext>
                </a:extLst>
              </a:tr>
              <a:tr h="640310">
                <a:tc>
                  <a:txBody>
                    <a:bodyPr/>
                    <a:lstStyle/>
                    <a:p>
                      <a:pPr algn="ctr"/>
                      <a:r>
                        <a:rPr lang="en-NZ" dirty="0">
                          <a:solidFill>
                            <a:sysClr val="windowText" lastClr="000000"/>
                          </a:solidFill>
                        </a:rPr>
                        <a:t>1</a:t>
                      </a:r>
                    </a:p>
                  </a:txBody>
                  <a:tcPr>
                    <a:solidFill>
                      <a:schemeClr val="accent2"/>
                    </a:solidFill>
                  </a:tcPr>
                </a:tc>
                <a:tc>
                  <a:txBody>
                    <a:bodyPr/>
                    <a:lstStyle/>
                    <a:p>
                      <a:r>
                        <a:rPr lang="en-NZ" dirty="0">
                          <a:solidFill>
                            <a:sysClr val="windowText" lastClr="000000"/>
                          </a:solidFill>
                        </a:rPr>
                        <a:t>Creates </a:t>
                      </a:r>
                      <a:r>
                        <a:rPr lang="en-NZ" baseline="0" dirty="0">
                          <a:solidFill>
                            <a:sysClr val="windowText" lastClr="000000"/>
                          </a:solidFill>
                        </a:rPr>
                        <a:t>dark Cosmos, provides Light for life</a:t>
                      </a:r>
                      <a:endParaRPr lang="en-NZ" dirty="0">
                        <a:solidFill>
                          <a:sysClr val="windowText" lastClr="000000"/>
                        </a:solidFill>
                      </a:endParaRPr>
                    </a:p>
                  </a:txBody>
                  <a:tcPr>
                    <a:solidFill>
                      <a:srgbClr val="92D050"/>
                    </a:solidFill>
                  </a:tcPr>
                </a:tc>
                <a:tc>
                  <a:txBody>
                    <a:bodyPr/>
                    <a:lstStyle/>
                    <a:p>
                      <a:r>
                        <a:rPr lang="en-NZ" dirty="0">
                          <a:solidFill>
                            <a:sysClr val="windowText" lastClr="000000"/>
                          </a:solidFill>
                        </a:rPr>
                        <a:t>Power</a:t>
                      </a:r>
                    </a:p>
                  </a:txBody>
                  <a:tcPr>
                    <a:solidFill>
                      <a:srgbClr val="FFFF00"/>
                    </a:solidFill>
                  </a:tcPr>
                </a:tc>
                <a:tc>
                  <a:txBody>
                    <a:bodyPr/>
                    <a:lstStyle/>
                    <a:p>
                      <a:r>
                        <a:rPr lang="en-NZ" dirty="0">
                          <a:solidFill>
                            <a:sysClr val="windowText" lastClr="000000"/>
                          </a:solidFill>
                        </a:rPr>
                        <a:t>Transfer</a:t>
                      </a:r>
                      <a:r>
                        <a:rPr lang="en-NZ" baseline="0" dirty="0">
                          <a:solidFill>
                            <a:sysClr val="windowText" lastClr="000000"/>
                          </a:solidFill>
                        </a:rPr>
                        <a:t> from darkness to Kingdom of Light</a:t>
                      </a:r>
                      <a:endParaRPr lang="en-NZ" dirty="0">
                        <a:solidFill>
                          <a:sysClr val="windowText" lastClr="000000"/>
                        </a:solidFill>
                      </a:endParaRPr>
                    </a:p>
                  </a:txBody>
                  <a:tcPr>
                    <a:solidFill>
                      <a:srgbClr val="00B0F0"/>
                    </a:solidFill>
                  </a:tcPr>
                </a:tc>
                <a:tc>
                  <a:txBody>
                    <a:bodyPr/>
                    <a:lstStyle/>
                    <a:p>
                      <a:r>
                        <a:rPr lang="en-NZ" dirty="0">
                          <a:solidFill>
                            <a:sysClr val="windowText" lastClr="000000"/>
                          </a:solidFill>
                        </a:rPr>
                        <a:t>World formed, day of Adam and Enoch</a:t>
                      </a:r>
                    </a:p>
                  </a:txBody>
                  <a:tcPr>
                    <a:solidFill>
                      <a:srgbClr val="FFC000"/>
                    </a:solidFill>
                  </a:tcPr>
                </a:tc>
                <a:extLst>
                  <a:ext uri="{0D108BD9-81ED-4DB2-BD59-A6C34878D82A}">
                    <a16:rowId xmlns:a16="http://schemas.microsoft.com/office/drawing/2014/main" val="10001"/>
                  </a:ext>
                </a:extLst>
              </a:tr>
              <a:tr h="651261">
                <a:tc>
                  <a:txBody>
                    <a:bodyPr/>
                    <a:lstStyle/>
                    <a:p>
                      <a:pPr algn="ctr"/>
                      <a:r>
                        <a:rPr lang="en-NZ" dirty="0">
                          <a:solidFill>
                            <a:sysClr val="windowText" lastClr="000000"/>
                          </a:solidFill>
                        </a:rPr>
                        <a:t>2</a:t>
                      </a:r>
                    </a:p>
                  </a:txBody>
                  <a:tcPr>
                    <a:solidFill>
                      <a:schemeClr val="accent2"/>
                    </a:solidFill>
                  </a:tcPr>
                </a:tc>
                <a:tc>
                  <a:txBody>
                    <a:bodyPr/>
                    <a:lstStyle/>
                    <a:p>
                      <a:r>
                        <a:rPr lang="en-NZ" dirty="0">
                          <a:solidFill>
                            <a:sysClr val="windowText" lastClr="000000"/>
                          </a:solidFill>
                        </a:rPr>
                        <a:t>Forms atmosphere:</a:t>
                      </a:r>
                      <a:r>
                        <a:rPr lang="en-NZ" baseline="0" dirty="0">
                          <a:solidFill>
                            <a:sysClr val="windowText" lastClr="000000"/>
                          </a:solidFill>
                        </a:rPr>
                        <a:t> air and</a:t>
                      </a:r>
                      <a:r>
                        <a:rPr lang="en-NZ" dirty="0">
                          <a:solidFill>
                            <a:sysClr val="windowText" lastClr="000000"/>
                          </a:solidFill>
                        </a:rPr>
                        <a:t> fresh water for life</a:t>
                      </a:r>
                    </a:p>
                  </a:txBody>
                  <a:tcPr>
                    <a:solidFill>
                      <a:srgbClr val="92D050"/>
                    </a:solidFill>
                  </a:tcPr>
                </a:tc>
                <a:tc>
                  <a:txBody>
                    <a:bodyPr/>
                    <a:lstStyle/>
                    <a:p>
                      <a:r>
                        <a:rPr lang="en-NZ" dirty="0">
                          <a:solidFill>
                            <a:sysClr val="windowText" lastClr="000000"/>
                          </a:solidFill>
                        </a:rPr>
                        <a:t>Patience</a:t>
                      </a:r>
                    </a:p>
                  </a:txBody>
                  <a:tcPr>
                    <a:solidFill>
                      <a:srgbClr val="FFFF00"/>
                    </a:solidFill>
                  </a:tcPr>
                </a:tc>
                <a:tc>
                  <a:txBody>
                    <a:bodyPr/>
                    <a:lstStyle/>
                    <a:p>
                      <a:r>
                        <a:rPr lang="en-NZ" dirty="0">
                          <a:solidFill>
                            <a:sysClr val="windowText" lastClr="000000"/>
                          </a:solidFill>
                        </a:rPr>
                        <a:t>Growing in </a:t>
                      </a:r>
                      <a:r>
                        <a:rPr lang="en-NZ" baseline="0" dirty="0">
                          <a:solidFill>
                            <a:sysClr val="windowText" lastClr="000000"/>
                          </a:solidFill>
                        </a:rPr>
                        <a:t>freedom</a:t>
                      </a:r>
                      <a:endParaRPr lang="en-NZ" dirty="0">
                        <a:solidFill>
                          <a:sysClr val="windowText" lastClr="000000"/>
                        </a:solidFill>
                      </a:endParaRPr>
                    </a:p>
                  </a:txBody>
                  <a:tcPr>
                    <a:solidFill>
                      <a:srgbClr val="00B0F0"/>
                    </a:solidFill>
                  </a:tcPr>
                </a:tc>
                <a:tc>
                  <a:txBody>
                    <a:bodyPr/>
                    <a:lstStyle/>
                    <a:p>
                      <a:r>
                        <a:rPr lang="en-NZ" dirty="0">
                          <a:solidFill>
                            <a:sysClr val="windowText" lastClr="000000"/>
                          </a:solidFill>
                        </a:rPr>
                        <a:t>World reformed by water, divided at Babel</a:t>
                      </a:r>
                    </a:p>
                  </a:txBody>
                  <a:tcPr>
                    <a:solidFill>
                      <a:srgbClr val="FFC000"/>
                    </a:solidFill>
                  </a:tcPr>
                </a:tc>
                <a:extLst>
                  <a:ext uri="{0D108BD9-81ED-4DB2-BD59-A6C34878D82A}">
                    <a16:rowId xmlns:a16="http://schemas.microsoft.com/office/drawing/2014/main" val="10002"/>
                  </a:ext>
                </a:extLst>
              </a:tr>
              <a:tr h="640310">
                <a:tc>
                  <a:txBody>
                    <a:bodyPr/>
                    <a:lstStyle/>
                    <a:p>
                      <a:pPr algn="ctr"/>
                      <a:r>
                        <a:rPr lang="en-NZ" dirty="0">
                          <a:solidFill>
                            <a:sysClr val="windowText" lastClr="000000"/>
                          </a:solidFill>
                        </a:rPr>
                        <a:t>3</a:t>
                      </a:r>
                    </a:p>
                  </a:txBody>
                  <a:tcPr>
                    <a:solidFill>
                      <a:schemeClr val="accent2"/>
                    </a:solidFill>
                  </a:tcPr>
                </a:tc>
                <a:tc>
                  <a:txBody>
                    <a:bodyPr/>
                    <a:lstStyle/>
                    <a:p>
                      <a:r>
                        <a:rPr lang="en-NZ" dirty="0">
                          <a:solidFill>
                            <a:sysClr val="windowText" lastClr="000000"/>
                          </a:solidFill>
                        </a:rPr>
                        <a:t>Forms dry land, plants (with seed) for food</a:t>
                      </a:r>
                    </a:p>
                  </a:txBody>
                  <a:tcPr>
                    <a:solidFill>
                      <a:srgbClr val="92D050"/>
                    </a:solidFill>
                  </a:tcPr>
                </a:tc>
                <a:tc>
                  <a:txBody>
                    <a:bodyPr/>
                    <a:lstStyle/>
                    <a:p>
                      <a:r>
                        <a:rPr lang="en-NZ" dirty="0">
                          <a:solidFill>
                            <a:sysClr val="windowText" lastClr="000000"/>
                          </a:solidFill>
                        </a:rPr>
                        <a:t>Provision</a:t>
                      </a:r>
                    </a:p>
                  </a:txBody>
                  <a:tcPr>
                    <a:solidFill>
                      <a:srgbClr val="FFFF00"/>
                    </a:solidFill>
                  </a:tcPr>
                </a:tc>
                <a:tc>
                  <a:txBody>
                    <a:bodyPr/>
                    <a:lstStyle/>
                    <a:p>
                      <a:r>
                        <a:rPr lang="en-NZ" dirty="0">
                          <a:solidFill>
                            <a:sysClr val="windowText" lastClr="000000"/>
                          </a:solidFill>
                        </a:rPr>
                        <a:t>Finding</a:t>
                      </a:r>
                      <a:r>
                        <a:rPr lang="en-NZ" baseline="0" dirty="0">
                          <a:solidFill>
                            <a:sysClr val="windowText" lastClr="000000"/>
                          </a:solidFill>
                        </a:rPr>
                        <a:t> stability, b</a:t>
                      </a:r>
                      <a:r>
                        <a:rPr lang="en-NZ" dirty="0">
                          <a:solidFill>
                            <a:sysClr val="windowText" lastClr="000000"/>
                          </a:solidFill>
                        </a:rPr>
                        <a:t>eing</a:t>
                      </a:r>
                      <a:r>
                        <a:rPr lang="en-NZ" baseline="0" dirty="0">
                          <a:solidFill>
                            <a:sysClr val="windowText" lastClr="000000"/>
                          </a:solidFill>
                        </a:rPr>
                        <a:t> equipped</a:t>
                      </a:r>
                      <a:endParaRPr lang="en-NZ" dirty="0">
                        <a:solidFill>
                          <a:sysClr val="windowText" lastClr="000000"/>
                        </a:solidFill>
                      </a:endParaRPr>
                    </a:p>
                  </a:txBody>
                  <a:tcPr>
                    <a:solidFill>
                      <a:srgbClr val="00B0F0"/>
                    </a:solidFill>
                  </a:tcPr>
                </a:tc>
                <a:tc>
                  <a:txBody>
                    <a:bodyPr/>
                    <a:lstStyle/>
                    <a:p>
                      <a:r>
                        <a:rPr lang="en-NZ" dirty="0">
                          <a:solidFill>
                            <a:sysClr val="windowText" lastClr="000000"/>
                          </a:solidFill>
                        </a:rPr>
                        <a:t>Israel formed, promise of land and seed</a:t>
                      </a:r>
                    </a:p>
                  </a:txBody>
                  <a:tcPr>
                    <a:solidFill>
                      <a:srgbClr val="FFC000"/>
                    </a:solidFill>
                  </a:tcPr>
                </a:tc>
                <a:extLst>
                  <a:ext uri="{0D108BD9-81ED-4DB2-BD59-A6C34878D82A}">
                    <a16:rowId xmlns:a16="http://schemas.microsoft.com/office/drawing/2014/main" val="10003"/>
                  </a:ext>
                </a:extLst>
              </a:tr>
              <a:tr h="640310">
                <a:tc>
                  <a:txBody>
                    <a:bodyPr/>
                    <a:lstStyle/>
                    <a:p>
                      <a:pPr algn="ctr"/>
                      <a:r>
                        <a:rPr lang="en-NZ" dirty="0">
                          <a:solidFill>
                            <a:sysClr val="windowText" lastClr="000000"/>
                          </a:solidFill>
                        </a:rPr>
                        <a:t>4</a:t>
                      </a:r>
                    </a:p>
                  </a:txBody>
                  <a:tcPr>
                    <a:solidFill>
                      <a:schemeClr val="accent2"/>
                    </a:solidFill>
                  </a:tcPr>
                </a:tc>
                <a:tc>
                  <a:txBody>
                    <a:bodyPr/>
                    <a:lstStyle/>
                    <a:p>
                      <a:r>
                        <a:rPr lang="en-NZ" dirty="0">
                          <a:solidFill>
                            <a:sysClr val="windowText" lastClr="000000"/>
                          </a:solidFill>
                        </a:rPr>
                        <a:t>Populates the Cosmos: Sun, planets, stars</a:t>
                      </a:r>
                    </a:p>
                  </a:txBody>
                  <a:tcPr>
                    <a:solidFill>
                      <a:srgbClr val="92D050"/>
                    </a:solidFill>
                  </a:tcPr>
                </a:tc>
                <a:tc>
                  <a:txBody>
                    <a:bodyPr/>
                    <a:lstStyle/>
                    <a:p>
                      <a:r>
                        <a:rPr lang="en-NZ" dirty="0">
                          <a:solidFill>
                            <a:sysClr val="windowText" lastClr="000000"/>
                          </a:solidFill>
                        </a:rPr>
                        <a:t>Purpose</a:t>
                      </a:r>
                    </a:p>
                  </a:txBody>
                  <a:tcPr>
                    <a:solidFill>
                      <a:srgbClr val="FFFF00"/>
                    </a:solidFill>
                  </a:tcPr>
                </a:tc>
                <a:tc>
                  <a:txBody>
                    <a:bodyPr/>
                    <a:lstStyle/>
                    <a:p>
                      <a:r>
                        <a:rPr lang="en-NZ" dirty="0">
                          <a:solidFill>
                            <a:sysClr val="windowText" lastClr="000000"/>
                          </a:solidFill>
                        </a:rPr>
                        <a:t>Realising</a:t>
                      </a:r>
                      <a:r>
                        <a:rPr lang="en-NZ" baseline="0" dirty="0">
                          <a:solidFill>
                            <a:sysClr val="windowText" lastClr="000000"/>
                          </a:solidFill>
                        </a:rPr>
                        <a:t> role</a:t>
                      </a:r>
                      <a:endParaRPr lang="en-NZ" dirty="0">
                        <a:solidFill>
                          <a:sysClr val="windowText" lastClr="000000"/>
                        </a:solidFill>
                      </a:endParaRPr>
                    </a:p>
                  </a:txBody>
                  <a:tcPr>
                    <a:solidFill>
                      <a:srgbClr val="00B0F0"/>
                    </a:solidFill>
                  </a:tcPr>
                </a:tc>
                <a:tc>
                  <a:txBody>
                    <a:bodyPr/>
                    <a:lstStyle/>
                    <a:p>
                      <a:r>
                        <a:rPr lang="en-NZ" dirty="0">
                          <a:solidFill>
                            <a:sysClr val="windowText" lastClr="000000"/>
                          </a:solidFill>
                        </a:rPr>
                        <a:t>Israel divided</a:t>
                      </a:r>
                      <a:r>
                        <a:rPr lang="en-NZ" baseline="0" dirty="0">
                          <a:solidFill>
                            <a:sysClr val="windowText" lastClr="000000"/>
                          </a:solidFill>
                        </a:rPr>
                        <a:t> and </a:t>
                      </a:r>
                      <a:r>
                        <a:rPr lang="en-NZ" dirty="0">
                          <a:solidFill>
                            <a:sysClr val="windowText" lastClr="000000"/>
                          </a:solidFill>
                        </a:rPr>
                        <a:t>reformed; Messiah</a:t>
                      </a:r>
                    </a:p>
                  </a:txBody>
                  <a:tcPr>
                    <a:solidFill>
                      <a:srgbClr val="FFC000"/>
                    </a:solidFill>
                  </a:tcPr>
                </a:tc>
                <a:extLst>
                  <a:ext uri="{0D108BD9-81ED-4DB2-BD59-A6C34878D82A}">
                    <a16:rowId xmlns:a16="http://schemas.microsoft.com/office/drawing/2014/main" val="10004"/>
                  </a:ext>
                </a:extLst>
              </a:tr>
              <a:tr h="700579">
                <a:tc>
                  <a:txBody>
                    <a:bodyPr/>
                    <a:lstStyle/>
                    <a:p>
                      <a:pPr algn="ctr"/>
                      <a:r>
                        <a:rPr lang="en-NZ" dirty="0">
                          <a:solidFill>
                            <a:sysClr val="windowText" lastClr="000000"/>
                          </a:solidFill>
                        </a:rPr>
                        <a:t>5</a:t>
                      </a:r>
                    </a:p>
                  </a:txBody>
                  <a:tcPr>
                    <a:solidFill>
                      <a:schemeClr val="accent2"/>
                    </a:solidFill>
                  </a:tcPr>
                </a:tc>
                <a:tc>
                  <a:txBody>
                    <a:bodyPr/>
                    <a:lstStyle/>
                    <a:p>
                      <a:r>
                        <a:rPr lang="en-NZ" dirty="0">
                          <a:solidFill>
                            <a:sysClr val="windowText" lastClr="000000"/>
                          </a:solidFill>
                        </a:rPr>
                        <a:t>Populates the sea</a:t>
                      </a:r>
                      <a:r>
                        <a:rPr lang="en-NZ" baseline="0" dirty="0">
                          <a:solidFill>
                            <a:sysClr val="windowText" lastClr="000000"/>
                          </a:solidFill>
                        </a:rPr>
                        <a:t> and sky</a:t>
                      </a:r>
                      <a:endParaRPr lang="en-NZ" dirty="0">
                        <a:solidFill>
                          <a:sysClr val="windowText" lastClr="000000"/>
                        </a:solidFill>
                      </a:endParaRPr>
                    </a:p>
                  </a:txBody>
                  <a:tcPr>
                    <a:solidFill>
                      <a:srgbClr val="92D050"/>
                    </a:solidFill>
                  </a:tcPr>
                </a:tc>
                <a:tc>
                  <a:txBody>
                    <a:bodyPr/>
                    <a:lstStyle/>
                    <a:p>
                      <a:r>
                        <a:rPr lang="en-NZ" dirty="0">
                          <a:solidFill>
                            <a:sysClr val="windowText" lastClr="000000"/>
                          </a:solidFill>
                        </a:rPr>
                        <a:t>Passion</a:t>
                      </a:r>
                    </a:p>
                  </a:txBody>
                  <a:tcPr>
                    <a:solidFill>
                      <a:srgbClr val="FFFF00"/>
                    </a:solidFill>
                  </a:tcPr>
                </a:tc>
                <a:tc>
                  <a:txBody>
                    <a:bodyPr/>
                    <a:lstStyle/>
                    <a:p>
                      <a:r>
                        <a:rPr lang="en-NZ" dirty="0">
                          <a:solidFill>
                            <a:sysClr val="windowText" lastClr="000000"/>
                          </a:solidFill>
                        </a:rPr>
                        <a:t>Growing in passion</a:t>
                      </a:r>
                    </a:p>
                  </a:txBody>
                  <a:tcPr>
                    <a:solidFill>
                      <a:srgbClr val="00B0F0"/>
                    </a:solidFill>
                  </a:tcPr>
                </a:tc>
                <a:tc>
                  <a:txBody>
                    <a:bodyPr/>
                    <a:lstStyle/>
                    <a:p>
                      <a:r>
                        <a:rPr lang="en-NZ" dirty="0">
                          <a:solidFill>
                            <a:sysClr val="windowText" lastClr="000000"/>
                          </a:solidFill>
                        </a:rPr>
                        <a:t>Church formed, fishers</a:t>
                      </a:r>
                      <a:r>
                        <a:rPr lang="en-NZ" baseline="0" dirty="0">
                          <a:solidFill>
                            <a:sysClr val="windowText" lastClr="000000"/>
                          </a:solidFill>
                        </a:rPr>
                        <a:t> versus Imperial eagle</a:t>
                      </a:r>
                      <a:endParaRPr lang="en-NZ" dirty="0">
                        <a:solidFill>
                          <a:sysClr val="windowText" lastClr="000000"/>
                        </a:solidFill>
                      </a:endParaRPr>
                    </a:p>
                  </a:txBody>
                  <a:tcPr>
                    <a:solidFill>
                      <a:srgbClr val="FFC000"/>
                    </a:solidFill>
                  </a:tcPr>
                </a:tc>
                <a:extLst>
                  <a:ext uri="{0D108BD9-81ED-4DB2-BD59-A6C34878D82A}">
                    <a16:rowId xmlns:a16="http://schemas.microsoft.com/office/drawing/2014/main" val="10005"/>
                  </a:ext>
                </a:extLst>
              </a:tr>
              <a:tr h="640310">
                <a:tc>
                  <a:txBody>
                    <a:bodyPr/>
                    <a:lstStyle/>
                    <a:p>
                      <a:pPr algn="ctr"/>
                      <a:r>
                        <a:rPr lang="en-NZ" dirty="0">
                          <a:solidFill>
                            <a:sysClr val="windowText" lastClr="000000"/>
                          </a:solidFill>
                        </a:rPr>
                        <a:t>6</a:t>
                      </a:r>
                    </a:p>
                  </a:txBody>
                  <a:tcPr>
                    <a:solidFill>
                      <a:schemeClr val="accent2"/>
                    </a:solidFill>
                  </a:tcPr>
                </a:tc>
                <a:tc>
                  <a:txBody>
                    <a:bodyPr/>
                    <a:lstStyle/>
                    <a:p>
                      <a:r>
                        <a:rPr lang="en-NZ" dirty="0">
                          <a:solidFill>
                            <a:sysClr val="windowText" lastClr="000000"/>
                          </a:solidFill>
                        </a:rPr>
                        <a:t>Populates the land with animals</a:t>
                      </a:r>
                      <a:r>
                        <a:rPr lang="en-NZ" baseline="0" dirty="0">
                          <a:solidFill>
                            <a:sysClr val="windowText" lastClr="000000"/>
                          </a:solidFill>
                        </a:rPr>
                        <a:t> and humans</a:t>
                      </a:r>
                      <a:endParaRPr lang="en-NZ" dirty="0">
                        <a:solidFill>
                          <a:sysClr val="windowText" lastClr="000000"/>
                        </a:solidFill>
                      </a:endParaRPr>
                    </a:p>
                  </a:txBody>
                  <a:tcPr>
                    <a:solidFill>
                      <a:srgbClr val="92D050"/>
                    </a:solidFill>
                  </a:tcPr>
                </a:tc>
                <a:tc>
                  <a:txBody>
                    <a:bodyPr/>
                    <a:lstStyle/>
                    <a:p>
                      <a:r>
                        <a:rPr lang="en-NZ" dirty="0">
                          <a:solidFill>
                            <a:sysClr val="windowText" lastClr="000000"/>
                          </a:solidFill>
                        </a:rPr>
                        <a:t>Portraying</a:t>
                      </a:r>
                    </a:p>
                  </a:txBody>
                  <a:tcPr>
                    <a:solidFill>
                      <a:srgbClr val="FFFF00"/>
                    </a:solidFill>
                  </a:tcPr>
                </a:tc>
                <a:tc>
                  <a:txBody>
                    <a:bodyPr/>
                    <a:lstStyle/>
                    <a:p>
                      <a:r>
                        <a:rPr lang="en-NZ" dirty="0">
                          <a:solidFill>
                            <a:sysClr val="windowText" lastClr="000000"/>
                          </a:solidFill>
                        </a:rPr>
                        <a:t>Growing in </a:t>
                      </a:r>
                      <a:r>
                        <a:rPr lang="en-NZ" baseline="0" dirty="0">
                          <a:solidFill>
                            <a:sysClr val="windowText" lastClr="000000"/>
                          </a:solidFill>
                        </a:rPr>
                        <a:t>portraying God to His world</a:t>
                      </a:r>
                      <a:endParaRPr lang="en-NZ" dirty="0">
                        <a:solidFill>
                          <a:sysClr val="windowText" lastClr="000000"/>
                        </a:solidFill>
                      </a:endParaRPr>
                    </a:p>
                  </a:txBody>
                  <a:tcPr>
                    <a:solidFill>
                      <a:srgbClr val="00B0F0"/>
                    </a:solidFill>
                  </a:tcPr>
                </a:tc>
                <a:tc>
                  <a:txBody>
                    <a:bodyPr/>
                    <a:lstStyle/>
                    <a:p>
                      <a:r>
                        <a:rPr lang="en-NZ" dirty="0">
                          <a:solidFill>
                            <a:sysClr val="windowText" lastClr="000000"/>
                          </a:solidFill>
                        </a:rPr>
                        <a:t>Church divided and reformed; Beast</a:t>
                      </a:r>
                    </a:p>
                  </a:txBody>
                  <a:tcPr>
                    <a:solidFill>
                      <a:srgbClr val="FFC000"/>
                    </a:solidFill>
                  </a:tcPr>
                </a:tc>
                <a:extLst>
                  <a:ext uri="{0D108BD9-81ED-4DB2-BD59-A6C34878D82A}">
                    <a16:rowId xmlns:a16="http://schemas.microsoft.com/office/drawing/2014/main" val="10006"/>
                  </a:ext>
                </a:extLst>
              </a:tr>
              <a:tr h="640310">
                <a:tc>
                  <a:txBody>
                    <a:bodyPr/>
                    <a:lstStyle/>
                    <a:p>
                      <a:pPr algn="ctr"/>
                      <a:r>
                        <a:rPr lang="en-NZ" dirty="0">
                          <a:solidFill>
                            <a:sysClr val="windowText" lastClr="000000"/>
                          </a:solidFill>
                        </a:rPr>
                        <a:t>7</a:t>
                      </a:r>
                    </a:p>
                  </a:txBody>
                  <a:tcPr>
                    <a:solidFill>
                      <a:schemeClr val="accent2"/>
                    </a:solidFill>
                  </a:tcPr>
                </a:tc>
                <a:tc>
                  <a:txBody>
                    <a:bodyPr/>
                    <a:lstStyle/>
                    <a:p>
                      <a:r>
                        <a:rPr lang="en-NZ" dirty="0">
                          <a:solidFill>
                            <a:sysClr val="windowText" lastClr="000000"/>
                          </a:solidFill>
                        </a:rPr>
                        <a:t>Completes His work,</a:t>
                      </a:r>
                    </a:p>
                    <a:p>
                      <a:r>
                        <a:rPr lang="en-NZ" dirty="0">
                          <a:solidFill>
                            <a:sysClr val="windowText" lastClr="000000"/>
                          </a:solidFill>
                        </a:rPr>
                        <a:t>providing care</a:t>
                      </a:r>
                      <a:r>
                        <a:rPr lang="en-NZ" baseline="0" dirty="0">
                          <a:solidFill>
                            <a:sysClr val="windowText" lastClr="000000"/>
                          </a:solidFill>
                        </a:rPr>
                        <a:t> and</a:t>
                      </a:r>
                      <a:r>
                        <a:rPr lang="en-NZ" dirty="0">
                          <a:solidFill>
                            <a:sysClr val="windowText" lastClr="000000"/>
                          </a:solidFill>
                        </a:rPr>
                        <a:t> rest</a:t>
                      </a:r>
                    </a:p>
                  </a:txBody>
                  <a:tcPr>
                    <a:solidFill>
                      <a:srgbClr val="92D050"/>
                    </a:solidFill>
                  </a:tcPr>
                </a:tc>
                <a:tc>
                  <a:txBody>
                    <a:bodyPr/>
                    <a:lstStyle/>
                    <a:p>
                      <a:r>
                        <a:rPr lang="en-NZ" dirty="0">
                          <a:solidFill>
                            <a:sysClr val="windowText" lastClr="000000"/>
                          </a:solidFill>
                        </a:rPr>
                        <a:t>Perfecting</a:t>
                      </a:r>
                    </a:p>
                  </a:txBody>
                  <a:tcPr>
                    <a:solidFill>
                      <a:srgbClr val="FFFF00"/>
                    </a:solidFill>
                  </a:tcPr>
                </a:tc>
                <a:tc>
                  <a:txBody>
                    <a:bodyPr/>
                    <a:lstStyle/>
                    <a:p>
                      <a:r>
                        <a:rPr lang="en-NZ" dirty="0">
                          <a:solidFill>
                            <a:sysClr val="windowText" lastClr="000000"/>
                          </a:solidFill>
                        </a:rPr>
                        <a:t>Glory: God</a:t>
                      </a:r>
                      <a:r>
                        <a:rPr lang="en-NZ" baseline="0" dirty="0">
                          <a:solidFill>
                            <a:sysClr val="windowText" lastClr="000000"/>
                          </a:solidFill>
                        </a:rPr>
                        <a:t> completes what He begins</a:t>
                      </a:r>
                      <a:endParaRPr lang="en-NZ" dirty="0">
                        <a:solidFill>
                          <a:sysClr val="windowText" lastClr="000000"/>
                        </a:solidFill>
                      </a:endParaRPr>
                    </a:p>
                  </a:txBody>
                  <a:tcPr>
                    <a:solidFill>
                      <a:srgbClr val="00B0F0"/>
                    </a:solidFill>
                  </a:tcPr>
                </a:tc>
                <a:tc>
                  <a:txBody>
                    <a:bodyPr/>
                    <a:lstStyle/>
                    <a:p>
                      <a:r>
                        <a:rPr lang="en-NZ" dirty="0">
                          <a:solidFill>
                            <a:sysClr val="windowText" lastClr="000000"/>
                          </a:solidFill>
                        </a:rPr>
                        <a:t>Millennial reign of</a:t>
                      </a:r>
                      <a:r>
                        <a:rPr lang="en-NZ" baseline="0" dirty="0">
                          <a:solidFill>
                            <a:sysClr val="windowText" lastClr="000000"/>
                          </a:solidFill>
                        </a:rPr>
                        <a:t> Jesus Christ on Earth</a:t>
                      </a:r>
                      <a:endParaRPr lang="en-NZ" dirty="0">
                        <a:solidFill>
                          <a:sysClr val="windowText" lastClr="000000"/>
                        </a:solidFill>
                      </a:endParaRPr>
                    </a:p>
                  </a:txBody>
                  <a:tcPr>
                    <a:solidFill>
                      <a:srgbClr val="FFC000"/>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42494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E48E-8C14-4C7C-BF4E-218F82496EC6}"/>
              </a:ext>
            </a:extLst>
          </p:cNvPr>
          <p:cNvSpPr>
            <a:spLocks noGrp="1"/>
          </p:cNvSpPr>
          <p:nvPr>
            <p:ph type="ctrTitle"/>
          </p:nvPr>
        </p:nvSpPr>
        <p:spPr>
          <a:xfrm>
            <a:off x="1259857" y="794286"/>
            <a:ext cx="9450614" cy="897622"/>
          </a:xfrm>
        </p:spPr>
        <p:txBody>
          <a:bodyPr>
            <a:normAutofit fontScale="90000"/>
          </a:bodyPr>
          <a:lstStyle/>
          <a:p>
            <a:pPr algn="l"/>
            <a:r>
              <a:rPr lang="en-US" sz="4400" dirty="0">
                <a:solidFill>
                  <a:srgbClr val="FFC000"/>
                </a:solidFill>
                <a:latin typeface="Arial Black" panose="020B0A04020102020204" pitchFamily="34" charset="0"/>
              </a:rPr>
              <a:t>The first day: space and time</a:t>
            </a:r>
            <a:br>
              <a:rPr lang="en-US" sz="4400" dirty="0">
                <a:solidFill>
                  <a:schemeClr val="bg1"/>
                </a:solidFill>
                <a:latin typeface="Arial Black" panose="020B0A04020102020204" pitchFamily="34" charset="0"/>
              </a:rPr>
            </a:br>
            <a:r>
              <a:rPr lang="en-US" sz="4000" dirty="0">
                <a:solidFill>
                  <a:schemeClr val="bg1"/>
                </a:solidFill>
                <a:latin typeface="Arial" pitchFamily="34" charset="0"/>
                <a:cs typeface="Arial" pitchFamily="34" charset="0"/>
              </a:rPr>
              <a:t>Genesis 1:1-5</a:t>
            </a:r>
            <a:endParaRPr lang="en-NZ" sz="4000" dirty="0">
              <a:solidFill>
                <a:schemeClr val="bg1"/>
              </a:solidFill>
              <a:latin typeface="Arial" pitchFamily="34" charset="0"/>
              <a:cs typeface="Arial" pitchFamily="34" charset="0"/>
            </a:endParaRPr>
          </a:p>
        </p:txBody>
      </p:sp>
      <p:sp>
        <p:nvSpPr>
          <p:cNvPr id="3" name="Subtitle 2">
            <a:extLst>
              <a:ext uri="{FF2B5EF4-FFF2-40B4-BE49-F238E27FC236}">
                <a16:creationId xmlns:a16="http://schemas.microsoft.com/office/drawing/2014/main" id="{45DB9D85-ACAE-47D3-BF67-47264D17927F}"/>
              </a:ext>
            </a:extLst>
          </p:cNvPr>
          <p:cNvSpPr>
            <a:spLocks noGrp="1"/>
          </p:cNvSpPr>
          <p:nvPr>
            <p:ph type="subTitle" idx="1"/>
          </p:nvPr>
        </p:nvSpPr>
        <p:spPr/>
        <p:txBody>
          <a:bodyPr/>
          <a:lstStyle/>
          <a:p>
            <a:r>
              <a:rPr lang="en-US" dirty="0"/>
              <a:t> </a:t>
            </a:r>
            <a:endParaRPr lang="en-NZ" dirty="0"/>
          </a:p>
        </p:txBody>
      </p:sp>
      <p:sp>
        <p:nvSpPr>
          <p:cNvPr id="6" name="TextBox 5"/>
          <p:cNvSpPr txBox="1"/>
          <p:nvPr/>
        </p:nvSpPr>
        <p:spPr>
          <a:xfrm>
            <a:off x="1246910" y="1870360"/>
            <a:ext cx="10598725" cy="5262979"/>
          </a:xfrm>
          <a:prstGeom prst="rect">
            <a:avLst/>
          </a:prstGeom>
          <a:noFill/>
        </p:spPr>
        <p:txBody>
          <a:bodyPr wrap="square" rtlCol="0">
            <a:spAutoFit/>
          </a:bodyPr>
          <a:lstStyle/>
          <a:p>
            <a:r>
              <a:rPr lang="en-NZ" sz="2800" dirty="0">
                <a:solidFill>
                  <a:schemeClr val="bg1"/>
                </a:solidFill>
                <a:latin typeface="Arial" pitchFamily="34" charset="0"/>
                <a:cs typeface="Arial" pitchFamily="34" charset="0"/>
              </a:rPr>
              <a:t>God existed before anything was made</a:t>
            </a:r>
          </a:p>
          <a:p>
            <a:r>
              <a:rPr lang="en-NZ" sz="2800" dirty="0">
                <a:solidFill>
                  <a:schemeClr val="bg1"/>
                </a:solidFill>
                <a:latin typeface="Arial" pitchFamily="34" charset="0"/>
                <a:cs typeface="Arial" pitchFamily="34" charset="0"/>
              </a:rPr>
              <a:t>God is all-powerful and relational: perfect love known by the eternal family (the Father, Holy Spirit and Son)</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God creates the cosmos, and then begins to prepare it</a:t>
            </a:r>
          </a:p>
          <a:p>
            <a:r>
              <a:rPr lang="en-NZ" sz="2800" dirty="0">
                <a:solidFill>
                  <a:schemeClr val="bg1"/>
                </a:solidFill>
                <a:latin typeface="Arial" pitchFamily="34" charset="0"/>
                <a:cs typeface="Arial" pitchFamily="34" charset="0"/>
              </a:rPr>
              <a:t>God creates a world that is initially dark and unstable:</a:t>
            </a:r>
          </a:p>
          <a:p>
            <a:r>
              <a:rPr lang="en-NZ" sz="2800" dirty="0">
                <a:solidFill>
                  <a:schemeClr val="bg1"/>
                </a:solidFill>
                <a:latin typeface="Arial" pitchFamily="34" charset="0"/>
                <a:cs typeface="Arial" pitchFamily="34" charset="0"/>
              </a:rPr>
              <a:t>an ocean world with no light, no land</a:t>
            </a:r>
          </a:p>
          <a:p>
            <a:r>
              <a:rPr lang="en-NZ" sz="2800" dirty="0">
                <a:solidFill>
                  <a:schemeClr val="bg1"/>
                </a:solidFill>
                <a:latin typeface="Arial" pitchFamily="34" charset="0"/>
                <a:cs typeface="Arial" pitchFamily="34" charset="0"/>
              </a:rPr>
              <a:t>But God is active in the fearful darkness, His Spirit present</a:t>
            </a:r>
          </a:p>
          <a:p>
            <a:r>
              <a:rPr lang="en-NZ" sz="2800" dirty="0">
                <a:solidFill>
                  <a:schemeClr val="bg1"/>
                </a:solidFill>
                <a:latin typeface="Arial" pitchFamily="34" charset="0"/>
                <a:cs typeface="Arial" pitchFamily="34" charset="0"/>
              </a:rPr>
              <a:t>Then God sent His Light into the world and provided order, progress of time, and hope as things follow a purposeful plan</a:t>
            </a:r>
          </a:p>
          <a:p>
            <a:r>
              <a:rPr lang="en-NZ" sz="2800" dirty="0">
                <a:solidFill>
                  <a:schemeClr val="bg1"/>
                </a:solidFill>
                <a:latin typeface="Arial" pitchFamily="34" charset="0"/>
                <a:cs typeface="Arial" pitchFamily="34" charset="0"/>
              </a:rPr>
              <a:t>1st Creation station might involve an introductory agenda, plan</a:t>
            </a:r>
          </a:p>
          <a:p>
            <a:endParaRPr lang="en-NZ"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4249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E48E-8C14-4C7C-BF4E-218F82496EC6}"/>
              </a:ext>
            </a:extLst>
          </p:cNvPr>
          <p:cNvSpPr>
            <a:spLocks noGrp="1"/>
          </p:cNvSpPr>
          <p:nvPr>
            <p:ph type="ctrTitle"/>
          </p:nvPr>
        </p:nvSpPr>
        <p:spPr>
          <a:xfrm>
            <a:off x="1259857" y="794286"/>
            <a:ext cx="9450614" cy="897622"/>
          </a:xfrm>
        </p:spPr>
        <p:txBody>
          <a:bodyPr>
            <a:normAutofit fontScale="90000"/>
          </a:bodyPr>
          <a:lstStyle/>
          <a:p>
            <a:pPr algn="l"/>
            <a:r>
              <a:rPr lang="en-US" sz="4400" dirty="0">
                <a:solidFill>
                  <a:srgbClr val="FFC000"/>
                </a:solidFill>
                <a:latin typeface="Arial Black" panose="020B0A04020102020204" pitchFamily="34" charset="0"/>
              </a:rPr>
              <a:t>The second day: air and water</a:t>
            </a:r>
            <a:br>
              <a:rPr lang="en-US" sz="4400" dirty="0">
                <a:solidFill>
                  <a:schemeClr val="bg1"/>
                </a:solidFill>
                <a:latin typeface="Arial Black" panose="020B0A04020102020204" pitchFamily="34" charset="0"/>
              </a:rPr>
            </a:br>
            <a:r>
              <a:rPr lang="en-US" sz="4000" dirty="0">
                <a:solidFill>
                  <a:schemeClr val="bg1"/>
                </a:solidFill>
                <a:latin typeface="Arial" pitchFamily="34" charset="0"/>
                <a:cs typeface="Arial" pitchFamily="34" charset="0"/>
              </a:rPr>
              <a:t>Genesis 1:6-8a</a:t>
            </a:r>
            <a:endParaRPr lang="en-NZ" sz="4000" dirty="0">
              <a:solidFill>
                <a:schemeClr val="bg1"/>
              </a:solidFill>
              <a:latin typeface="Arial" pitchFamily="34" charset="0"/>
              <a:cs typeface="Arial" pitchFamily="34" charset="0"/>
            </a:endParaRPr>
          </a:p>
        </p:txBody>
      </p:sp>
      <p:sp>
        <p:nvSpPr>
          <p:cNvPr id="3" name="Subtitle 2">
            <a:extLst>
              <a:ext uri="{FF2B5EF4-FFF2-40B4-BE49-F238E27FC236}">
                <a16:creationId xmlns:a16="http://schemas.microsoft.com/office/drawing/2014/main" id="{45DB9D85-ACAE-47D3-BF67-47264D17927F}"/>
              </a:ext>
            </a:extLst>
          </p:cNvPr>
          <p:cNvSpPr>
            <a:spLocks noGrp="1"/>
          </p:cNvSpPr>
          <p:nvPr>
            <p:ph type="subTitle" idx="1"/>
          </p:nvPr>
        </p:nvSpPr>
        <p:spPr/>
        <p:txBody>
          <a:bodyPr/>
          <a:lstStyle/>
          <a:p>
            <a:r>
              <a:rPr lang="en-US" dirty="0"/>
              <a:t> </a:t>
            </a:r>
            <a:endParaRPr lang="en-NZ" dirty="0"/>
          </a:p>
        </p:txBody>
      </p:sp>
      <p:sp>
        <p:nvSpPr>
          <p:cNvPr id="5" name="TextBox 4"/>
          <p:cNvSpPr txBox="1"/>
          <p:nvPr/>
        </p:nvSpPr>
        <p:spPr>
          <a:xfrm>
            <a:off x="1246910" y="1870360"/>
            <a:ext cx="10598725" cy="4832092"/>
          </a:xfrm>
          <a:prstGeom prst="rect">
            <a:avLst/>
          </a:prstGeom>
          <a:noFill/>
        </p:spPr>
        <p:txBody>
          <a:bodyPr wrap="square" rtlCol="0">
            <a:spAutoFit/>
          </a:bodyPr>
          <a:lstStyle/>
          <a:p>
            <a:r>
              <a:rPr lang="en-NZ" sz="2800" dirty="0">
                <a:solidFill>
                  <a:schemeClr val="bg1"/>
                </a:solidFill>
                <a:latin typeface="Arial" pitchFamily="34" charset="0"/>
                <a:cs typeface="Arial" pitchFamily="34" charset="0"/>
              </a:rPr>
              <a:t>God powerfully created on the first day</a:t>
            </a:r>
          </a:p>
          <a:p>
            <a:r>
              <a:rPr lang="en-NZ" sz="2800" dirty="0">
                <a:solidFill>
                  <a:schemeClr val="bg1"/>
                </a:solidFill>
                <a:latin typeface="Arial" pitchFamily="34" charset="0"/>
                <a:cs typeface="Arial" pitchFamily="34" charset="0"/>
              </a:rPr>
              <a:t>But He chose not to create everything at once</a:t>
            </a:r>
          </a:p>
          <a:p>
            <a:r>
              <a:rPr lang="en-NZ" sz="2800" dirty="0">
                <a:solidFill>
                  <a:schemeClr val="bg1"/>
                </a:solidFill>
                <a:latin typeface="Arial" pitchFamily="34" charset="0"/>
                <a:cs typeface="Arial" pitchFamily="34" charset="0"/>
              </a:rPr>
              <a:t>Instead, God works step by step, laying a foundation first</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God had provided His Light as the means to begin life</a:t>
            </a:r>
          </a:p>
          <a:p>
            <a:r>
              <a:rPr lang="en-NZ" sz="2800" dirty="0">
                <a:solidFill>
                  <a:schemeClr val="bg1"/>
                </a:solidFill>
                <a:latin typeface="Arial" pitchFamily="34" charset="0"/>
                <a:cs typeface="Arial" pitchFamily="34" charset="0"/>
              </a:rPr>
              <a:t>But life also needs fresh air and space to grow</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So God created the atmosphere, with clouds above, water below, forming cycles for forming fresh water, moving nutrients</a:t>
            </a:r>
          </a:p>
          <a:p>
            <a:r>
              <a:rPr lang="en-NZ" sz="2800" dirty="0">
                <a:solidFill>
                  <a:schemeClr val="bg1"/>
                </a:solidFill>
                <a:latin typeface="Arial" pitchFamily="34" charset="0"/>
                <a:cs typeface="Arial" pitchFamily="34" charset="0"/>
              </a:rPr>
              <a:t>2</a:t>
            </a:r>
            <a:r>
              <a:rPr lang="en-NZ" sz="2800" baseline="30000" dirty="0">
                <a:solidFill>
                  <a:schemeClr val="bg1"/>
                </a:solidFill>
                <a:latin typeface="Arial" pitchFamily="34" charset="0"/>
                <a:cs typeface="Arial" pitchFamily="34" charset="0"/>
              </a:rPr>
              <a:t>nd</a:t>
            </a:r>
            <a:r>
              <a:rPr lang="en-NZ" sz="2800" dirty="0">
                <a:solidFill>
                  <a:schemeClr val="bg1"/>
                </a:solidFill>
                <a:latin typeface="Arial" pitchFamily="34" charset="0"/>
                <a:cs typeface="Arial" pitchFamily="34" charset="0"/>
              </a:rPr>
              <a:t> Creation station might involve looking at river, clouds, cycle</a:t>
            </a:r>
          </a:p>
          <a:p>
            <a:endParaRPr lang="en-NZ"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42494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E48E-8C14-4C7C-BF4E-218F82496EC6}"/>
              </a:ext>
            </a:extLst>
          </p:cNvPr>
          <p:cNvSpPr>
            <a:spLocks noGrp="1"/>
          </p:cNvSpPr>
          <p:nvPr>
            <p:ph type="ctrTitle"/>
          </p:nvPr>
        </p:nvSpPr>
        <p:spPr>
          <a:xfrm>
            <a:off x="1259857" y="794286"/>
            <a:ext cx="9450614" cy="897622"/>
          </a:xfrm>
        </p:spPr>
        <p:txBody>
          <a:bodyPr>
            <a:normAutofit fontScale="90000"/>
          </a:bodyPr>
          <a:lstStyle/>
          <a:p>
            <a:pPr algn="l"/>
            <a:r>
              <a:rPr lang="en-US" sz="4400" dirty="0">
                <a:solidFill>
                  <a:srgbClr val="FFC000"/>
                </a:solidFill>
                <a:latin typeface="Arial Black" panose="020B0A04020102020204" pitchFamily="34" charset="0"/>
              </a:rPr>
              <a:t>The third day: land and seed</a:t>
            </a:r>
            <a:br>
              <a:rPr lang="en-US" sz="4400" dirty="0">
                <a:solidFill>
                  <a:schemeClr val="bg1"/>
                </a:solidFill>
                <a:latin typeface="Arial Black" panose="020B0A04020102020204" pitchFamily="34" charset="0"/>
              </a:rPr>
            </a:br>
            <a:r>
              <a:rPr lang="en-US" sz="4000" dirty="0">
                <a:solidFill>
                  <a:schemeClr val="bg1"/>
                </a:solidFill>
                <a:latin typeface="Arial" pitchFamily="34" charset="0"/>
                <a:cs typeface="Arial" pitchFamily="34" charset="0"/>
              </a:rPr>
              <a:t>Genesis 1:8b-13</a:t>
            </a:r>
            <a:endParaRPr lang="en-NZ" sz="4000" dirty="0">
              <a:solidFill>
                <a:schemeClr val="bg1"/>
              </a:solidFill>
              <a:latin typeface="Arial" pitchFamily="34" charset="0"/>
              <a:cs typeface="Arial" pitchFamily="34" charset="0"/>
            </a:endParaRPr>
          </a:p>
        </p:txBody>
      </p:sp>
      <p:sp>
        <p:nvSpPr>
          <p:cNvPr id="3" name="Subtitle 2">
            <a:extLst>
              <a:ext uri="{FF2B5EF4-FFF2-40B4-BE49-F238E27FC236}">
                <a16:creationId xmlns:a16="http://schemas.microsoft.com/office/drawing/2014/main" id="{45DB9D85-ACAE-47D3-BF67-47264D17927F}"/>
              </a:ext>
            </a:extLst>
          </p:cNvPr>
          <p:cNvSpPr>
            <a:spLocks noGrp="1"/>
          </p:cNvSpPr>
          <p:nvPr>
            <p:ph type="subTitle" idx="1"/>
          </p:nvPr>
        </p:nvSpPr>
        <p:spPr/>
        <p:txBody>
          <a:bodyPr/>
          <a:lstStyle/>
          <a:p>
            <a:r>
              <a:rPr lang="en-US" dirty="0"/>
              <a:t> </a:t>
            </a:r>
            <a:endParaRPr lang="en-NZ" dirty="0"/>
          </a:p>
        </p:txBody>
      </p:sp>
      <p:sp>
        <p:nvSpPr>
          <p:cNvPr id="5" name="TextBox 4"/>
          <p:cNvSpPr txBox="1"/>
          <p:nvPr/>
        </p:nvSpPr>
        <p:spPr>
          <a:xfrm>
            <a:off x="1246910" y="1870360"/>
            <a:ext cx="10598725" cy="4832092"/>
          </a:xfrm>
          <a:prstGeom prst="rect">
            <a:avLst/>
          </a:prstGeom>
          <a:noFill/>
        </p:spPr>
        <p:txBody>
          <a:bodyPr wrap="square" rtlCol="0">
            <a:spAutoFit/>
          </a:bodyPr>
          <a:lstStyle/>
          <a:p>
            <a:r>
              <a:rPr lang="en-NZ" sz="2800" dirty="0">
                <a:solidFill>
                  <a:schemeClr val="bg1"/>
                </a:solidFill>
                <a:latin typeface="Arial" pitchFamily="34" charset="0"/>
                <a:cs typeface="Arial" pitchFamily="34" charset="0"/>
              </a:rPr>
              <a:t>The world was still unstable, with no dry land</a:t>
            </a:r>
          </a:p>
          <a:p>
            <a:r>
              <a:rPr lang="en-NZ" sz="2800" dirty="0">
                <a:solidFill>
                  <a:schemeClr val="bg1"/>
                </a:solidFill>
                <a:latin typeface="Arial" pitchFamily="34" charset="0"/>
                <a:cs typeface="Arial" pitchFamily="34" charset="0"/>
              </a:rPr>
              <a:t>So God caused land to rise out of the water</a:t>
            </a:r>
          </a:p>
          <a:p>
            <a:r>
              <a:rPr lang="en-NZ" sz="2800" dirty="0">
                <a:solidFill>
                  <a:schemeClr val="bg1"/>
                </a:solidFill>
                <a:latin typeface="Arial" pitchFamily="34" charset="0"/>
                <a:cs typeface="Arial" pitchFamily="34" charset="0"/>
              </a:rPr>
              <a:t>And on this land God formed all manner of plants with seeds</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This plant life was the start of life on Earth</a:t>
            </a:r>
          </a:p>
          <a:p>
            <a:r>
              <a:rPr lang="en-NZ" sz="2800" dirty="0">
                <a:solidFill>
                  <a:schemeClr val="bg1"/>
                </a:solidFill>
                <a:latin typeface="Arial" pitchFamily="34" charset="0"/>
                <a:cs typeface="Arial" pitchFamily="34" charset="0"/>
              </a:rPr>
              <a:t>This plant life forms the bottom of the food chain for all other life</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God provided the means for stable and fruitful life</a:t>
            </a:r>
          </a:p>
          <a:p>
            <a:r>
              <a:rPr lang="en-NZ" sz="2800" dirty="0">
                <a:solidFill>
                  <a:schemeClr val="bg1"/>
                </a:solidFill>
                <a:latin typeface="Arial" pitchFamily="34" charset="0"/>
                <a:cs typeface="Arial" pitchFamily="34" charset="0"/>
              </a:rPr>
              <a:t>God provides, and that provision contains promise</a:t>
            </a:r>
          </a:p>
          <a:p>
            <a:r>
              <a:rPr lang="en-NZ" sz="2800" dirty="0">
                <a:solidFill>
                  <a:schemeClr val="bg1"/>
                </a:solidFill>
                <a:latin typeface="Arial" pitchFamily="34" charset="0"/>
                <a:cs typeface="Arial" pitchFamily="34" charset="0"/>
              </a:rPr>
              <a:t>3</a:t>
            </a:r>
            <a:r>
              <a:rPr lang="en-NZ" sz="2800" baseline="30000" dirty="0">
                <a:solidFill>
                  <a:schemeClr val="bg1"/>
                </a:solidFill>
                <a:latin typeface="Arial" pitchFamily="34" charset="0"/>
                <a:cs typeface="Arial" pitchFamily="34" charset="0"/>
              </a:rPr>
              <a:t>rd</a:t>
            </a:r>
            <a:r>
              <a:rPr lang="en-NZ" sz="2800" dirty="0">
                <a:solidFill>
                  <a:schemeClr val="bg1"/>
                </a:solidFill>
                <a:latin typeface="Arial" pitchFamily="34" charset="0"/>
                <a:cs typeface="Arial" pitchFamily="34" charset="0"/>
              </a:rPr>
              <a:t> Creation station might involve wetland plants, seeds, fruit</a:t>
            </a:r>
          </a:p>
          <a:p>
            <a:endParaRPr lang="en-NZ"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4249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E48E-8C14-4C7C-BF4E-218F82496EC6}"/>
              </a:ext>
            </a:extLst>
          </p:cNvPr>
          <p:cNvSpPr>
            <a:spLocks noGrp="1"/>
          </p:cNvSpPr>
          <p:nvPr>
            <p:ph type="ctrTitle"/>
          </p:nvPr>
        </p:nvSpPr>
        <p:spPr>
          <a:xfrm>
            <a:off x="1259857" y="794286"/>
            <a:ext cx="9450614" cy="897622"/>
          </a:xfrm>
        </p:spPr>
        <p:txBody>
          <a:bodyPr>
            <a:normAutofit fontScale="90000"/>
          </a:bodyPr>
          <a:lstStyle/>
          <a:p>
            <a:pPr algn="l"/>
            <a:r>
              <a:rPr lang="en-US" sz="4400" dirty="0">
                <a:solidFill>
                  <a:srgbClr val="FFC000"/>
                </a:solidFill>
                <a:latin typeface="Arial Black" panose="020B0A04020102020204" pitchFamily="34" charset="0"/>
              </a:rPr>
              <a:t>The fourth day: stars and planets</a:t>
            </a:r>
            <a:br>
              <a:rPr lang="en-US" sz="4400" dirty="0">
                <a:solidFill>
                  <a:schemeClr val="bg1"/>
                </a:solidFill>
                <a:latin typeface="Arial Black" panose="020B0A04020102020204" pitchFamily="34" charset="0"/>
              </a:rPr>
            </a:br>
            <a:r>
              <a:rPr lang="en-US" sz="4000" dirty="0">
                <a:solidFill>
                  <a:schemeClr val="bg1"/>
                </a:solidFill>
                <a:latin typeface="Arial" pitchFamily="34" charset="0"/>
                <a:cs typeface="Arial" pitchFamily="34" charset="0"/>
              </a:rPr>
              <a:t>Genesis 1:14-18</a:t>
            </a:r>
            <a:endParaRPr lang="en-NZ" sz="4000" dirty="0">
              <a:solidFill>
                <a:schemeClr val="bg1"/>
              </a:solidFill>
              <a:latin typeface="Arial" pitchFamily="34" charset="0"/>
              <a:cs typeface="Arial" pitchFamily="34" charset="0"/>
            </a:endParaRPr>
          </a:p>
        </p:txBody>
      </p:sp>
      <p:sp>
        <p:nvSpPr>
          <p:cNvPr id="3" name="Subtitle 2">
            <a:extLst>
              <a:ext uri="{FF2B5EF4-FFF2-40B4-BE49-F238E27FC236}">
                <a16:creationId xmlns:a16="http://schemas.microsoft.com/office/drawing/2014/main" id="{45DB9D85-ACAE-47D3-BF67-47264D17927F}"/>
              </a:ext>
            </a:extLst>
          </p:cNvPr>
          <p:cNvSpPr>
            <a:spLocks noGrp="1"/>
          </p:cNvSpPr>
          <p:nvPr>
            <p:ph type="subTitle" idx="1"/>
          </p:nvPr>
        </p:nvSpPr>
        <p:spPr/>
        <p:txBody>
          <a:bodyPr/>
          <a:lstStyle/>
          <a:p>
            <a:r>
              <a:rPr lang="en-US" dirty="0"/>
              <a:t> </a:t>
            </a:r>
            <a:endParaRPr lang="en-NZ" dirty="0"/>
          </a:p>
        </p:txBody>
      </p:sp>
      <p:sp>
        <p:nvSpPr>
          <p:cNvPr id="5" name="TextBox 4"/>
          <p:cNvSpPr txBox="1"/>
          <p:nvPr/>
        </p:nvSpPr>
        <p:spPr>
          <a:xfrm>
            <a:off x="1246910" y="1870360"/>
            <a:ext cx="10598725" cy="5262979"/>
          </a:xfrm>
          <a:prstGeom prst="rect">
            <a:avLst/>
          </a:prstGeom>
          <a:noFill/>
        </p:spPr>
        <p:txBody>
          <a:bodyPr wrap="square" rtlCol="0">
            <a:spAutoFit/>
          </a:bodyPr>
          <a:lstStyle/>
          <a:p>
            <a:r>
              <a:rPr lang="en-NZ" sz="2800" dirty="0">
                <a:solidFill>
                  <a:schemeClr val="bg1"/>
                </a:solidFill>
                <a:latin typeface="Arial" pitchFamily="34" charset="0"/>
                <a:cs typeface="Arial" pitchFamily="34" charset="0"/>
              </a:rPr>
              <a:t>We now come to the centre of the week: the first days are over, the last days are about to begin</a:t>
            </a:r>
          </a:p>
          <a:p>
            <a:r>
              <a:rPr lang="en-NZ" sz="2800" dirty="0">
                <a:solidFill>
                  <a:schemeClr val="bg1"/>
                </a:solidFill>
                <a:latin typeface="Arial" pitchFamily="34" charset="0"/>
                <a:cs typeface="Arial" pitchFamily="34" charset="0"/>
              </a:rPr>
              <a:t>God had now completed forming various domains: the cosmos (space and time), the sea and sky, and dry land</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Now God began the work of populating these domains, making the host of each one</a:t>
            </a:r>
          </a:p>
          <a:p>
            <a:r>
              <a:rPr lang="en-NZ" sz="2800" dirty="0">
                <a:solidFill>
                  <a:schemeClr val="bg1"/>
                </a:solidFill>
                <a:latin typeface="Arial" pitchFamily="34" charset="0"/>
                <a:cs typeface="Arial" pitchFamily="34" charset="0"/>
              </a:rPr>
              <a:t>God began by filling the heavens with lights (celestial bodies), each with a set purpose such as signs of the progress of time</a:t>
            </a:r>
          </a:p>
          <a:p>
            <a:r>
              <a:rPr lang="en-NZ" sz="2800" dirty="0">
                <a:solidFill>
                  <a:schemeClr val="bg1"/>
                </a:solidFill>
                <a:latin typeface="Arial" pitchFamily="34" charset="0"/>
                <a:cs typeface="Arial" pitchFamily="34" charset="0"/>
              </a:rPr>
              <a:t>These lights are not gods, but rather servants of the Creator</a:t>
            </a:r>
          </a:p>
          <a:p>
            <a:r>
              <a:rPr lang="en-NZ" sz="2800" dirty="0">
                <a:solidFill>
                  <a:schemeClr val="bg1"/>
                </a:solidFill>
                <a:latin typeface="Arial" pitchFamily="34" charset="0"/>
                <a:cs typeface="Arial" pitchFamily="34" charset="0"/>
              </a:rPr>
              <a:t>4</a:t>
            </a:r>
            <a:r>
              <a:rPr lang="en-NZ" sz="2800" baseline="30000" dirty="0">
                <a:solidFill>
                  <a:schemeClr val="bg1"/>
                </a:solidFill>
                <a:latin typeface="Arial" pitchFamily="34" charset="0"/>
                <a:cs typeface="Arial" pitchFamily="34" charset="0"/>
              </a:rPr>
              <a:t>th</a:t>
            </a:r>
            <a:r>
              <a:rPr lang="en-NZ" sz="2800" dirty="0">
                <a:solidFill>
                  <a:schemeClr val="bg1"/>
                </a:solidFill>
                <a:latin typeface="Arial" pitchFamily="34" charset="0"/>
                <a:cs typeface="Arial" pitchFamily="34" charset="0"/>
              </a:rPr>
              <a:t> Creation station might involve focus on Sun, seasons</a:t>
            </a:r>
          </a:p>
          <a:p>
            <a:endParaRPr lang="en-NZ"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4249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E48E-8C14-4C7C-BF4E-218F82496EC6}"/>
              </a:ext>
            </a:extLst>
          </p:cNvPr>
          <p:cNvSpPr>
            <a:spLocks noGrp="1"/>
          </p:cNvSpPr>
          <p:nvPr>
            <p:ph type="ctrTitle"/>
          </p:nvPr>
        </p:nvSpPr>
        <p:spPr>
          <a:xfrm>
            <a:off x="1259857" y="794286"/>
            <a:ext cx="9450614" cy="897622"/>
          </a:xfrm>
        </p:spPr>
        <p:txBody>
          <a:bodyPr>
            <a:normAutofit fontScale="90000"/>
          </a:bodyPr>
          <a:lstStyle/>
          <a:p>
            <a:pPr algn="l"/>
            <a:r>
              <a:rPr lang="en-US" sz="4400" dirty="0">
                <a:solidFill>
                  <a:srgbClr val="FFC000"/>
                </a:solidFill>
                <a:latin typeface="Arial Black" panose="020B0A04020102020204" pitchFamily="34" charset="0"/>
              </a:rPr>
              <a:t>The fifth day: fish and birds</a:t>
            </a:r>
            <a:br>
              <a:rPr lang="en-US" sz="4400" dirty="0">
                <a:solidFill>
                  <a:schemeClr val="bg1"/>
                </a:solidFill>
                <a:latin typeface="Arial Black" panose="020B0A04020102020204" pitchFamily="34" charset="0"/>
              </a:rPr>
            </a:br>
            <a:r>
              <a:rPr lang="en-US" sz="4000" dirty="0">
                <a:solidFill>
                  <a:schemeClr val="bg1"/>
                </a:solidFill>
                <a:latin typeface="Arial" pitchFamily="34" charset="0"/>
                <a:cs typeface="Arial" pitchFamily="34" charset="0"/>
              </a:rPr>
              <a:t>Genesis 1:19-23</a:t>
            </a:r>
            <a:endParaRPr lang="en-NZ" sz="4000" dirty="0">
              <a:solidFill>
                <a:schemeClr val="bg1"/>
              </a:solidFill>
              <a:latin typeface="Arial" pitchFamily="34" charset="0"/>
              <a:cs typeface="Arial" pitchFamily="34" charset="0"/>
            </a:endParaRPr>
          </a:p>
        </p:txBody>
      </p:sp>
      <p:sp>
        <p:nvSpPr>
          <p:cNvPr id="3" name="Subtitle 2">
            <a:extLst>
              <a:ext uri="{FF2B5EF4-FFF2-40B4-BE49-F238E27FC236}">
                <a16:creationId xmlns:a16="http://schemas.microsoft.com/office/drawing/2014/main" id="{45DB9D85-ACAE-47D3-BF67-47264D17927F}"/>
              </a:ext>
            </a:extLst>
          </p:cNvPr>
          <p:cNvSpPr>
            <a:spLocks noGrp="1"/>
          </p:cNvSpPr>
          <p:nvPr>
            <p:ph type="subTitle" idx="1"/>
          </p:nvPr>
        </p:nvSpPr>
        <p:spPr/>
        <p:txBody>
          <a:bodyPr/>
          <a:lstStyle/>
          <a:p>
            <a:r>
              <a:rPr lang="en-US" dirty="0"/>
              <a:t> </a:t>
            </a:r>
            <a:endParaRPr lang="en-NZ" dirty="0"/>
          </a:p>
        </p:txBody>
      </p:sp>
      <p:sp>
        <p:nvSpPr>
          <p:cNvPr id="5" name="TextBox 4"/>
          <p:cNvSpPr txBox="1"/>
          <p:nvPr/>
        </p:nvSpPr>
        <p:spPr>
          <a:xfrm>
            <a:off x="1246910" y="1870360"/>
            <a:ext cx="10598725" cy="4832092"/>
          </a:xfrm>
          <a:prstGeom prst="rect">
            <a:avLst/>
          </a:prstGeom>
          <a:noFill/>
        </p:spPr>
        <p:txBody>
          <a:bodyPr wrap="square" rtlCol="0">
            <a:spAutoFit/>
          </a:bodyPr>
          <a:lstStyle/>
          <a:p>
            <a:r>
              <a:rPr lang="en-NZ" sz="2800" dirty="0">
                <a:solidFill>
                  <a:schemeClr val="bg1"/>
                </a:solidFill>
                <a:latin typeface="Arial" pitchFamily="34" charset="0"/>
                <a:cs typeface="Arial" pitchFamily="34" charset="0"/>
              </a:rPr>
              <a:t>Now the last days (latter days, end times) begin, and these days are all marked by blessings upon blessings</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Having populated the cosmos with the stars and planets, </a:t>
            </a:r>
          </a:p>
          <a:p>
            <a:r>
              <a:rPr lang="en-NZ" sz="2800" dirty="0">
                <a:solidFill>
                  <a:schemeClr val="bg1"/>
                </a:solidFill>
                <a:latin typeface="Arial" pitchFamily="34" charset="0"/>
                <a:cs typeface="Arial" pitchFamily="34" charset="0"/>
              </a:rPr>
              <a:t>God next began to populate the sea and the sky</a:t>
            </a:r>
          </a:p>
          <a:p>
            <a:r>
              <a:rPr lang="en-NZ" sz="2800" dirty="0">
                <a:solidFill>
                  <a:schemeClr val="bg1"/>
                </a:solidFill>
                <a:latin typeface="Arial" pitchFamily="34" charset="0"/>
                <a:cs typeface="Arial" pitchFamily="34" charset="0"/>
              </a:rPr>
              <a:t>God blessed all this life, desiring that it be fruitful and multiply</a:t>
            </a:r>
          </a:p>
          <a:p>
            <a:endParaRPr lang="en-NZ" sz="2800" dirty="0">
              <a:solidFill>
                <a:schemeClr val="bg1"/>
              </a:solidFill>
              <a:latin typeface="Arial" pitchFamily="34" charset="0"/>
              <a:cs typeface="Arial" pitchFamily="34" charset="0"/>
            </a:endParaRPr>
          </a:p>
          <a:p>
            <a:r>
              <a:rPr lang="en-NZ" sz="2800" dirty="0">
                <a:solidFill>
                  <a:schemeClr val="bg1"/>
                </a:solidFill>
                <a:latin typeface="Arial" pitchFamily="34" charset="0"/>
                <a:cs typeface="Arial" pitchFamily="34" charset="0"/>
              </a:rPr>
              <a:t>In this day of Creation we read not of purpose but of passion, with words like living, great, fly, fruitful, multiply, abundant, teem, fill</a:t>
            </a:r>
          </a:p>
          <a:p>
            <a:r>
              <a:rPr lang="en-NZ" sz="2800" dirty="0">
                <a:solidFill>
                  <a:schemeClr val="bg1"/>
                </a:solidFill>
                <a:latin typeface="Arial" pitchFamily="34" charset="0"/>
                <a:cs typeface="Arial" pitchFamily="34" charset="0"/>
              </a:rPr>
              <a:t>God creates with great variety and abundance</a:t>
            </a:r>
          </a:p>
          <a:p>
            <a:r>
              <a:rPr lang="en-NZ" sz="2800" dirty="0">
                <a:solidFill>
                  <a:schemeClr val="bg1"/>
                </a:solidFill>
                <a:latin typeface="Arial" pitchFamily="34" charset="0"/>
                <a:cs typeface="Arial" pitchFamily="34" charset="0"/>
              </a:rPr>
              <a:t>5</a:t>
            </a:r>
            <a:r>
              <a:rPr lang="en-NZ" sz="2800" baseline="30000" dirty="0">
                <a:solidFill>
                  <a:schemeClr val="bg1"/>
                </a:solidFill>
                <a:latin typeface="Arial" pitchFamily="34" charset="0"/>
                <a:cs typeface="Arial" pitchFamily="34" charset="0"/>
              </a:rPr>
              <a:t>th</a:t>
            </a:r>
            <a:r>
              <a:rPr lang="en-NZ" sz="2800" dirty="0">
                <a:solidFill>
                  <a:schemeClr val="bg1"/>
                </a:solidFill>
                <a:latin typeface="Arial" pitchFamily="34" charset="0"/>
                <a:cs typeface="Arial" pitchFamily="34" charset="0"/>
              </a:rPr>
              <a:t> Creation station might be at a water hole, focus on fish or birds</a:t>
            </a:r>
          </a:p>
        </p:txBody>
      </p:sp>
    </p:spTree>
    <p:extLst>
      <p:ext uri="{BB962C8B-B14F-4D97-AF65-F5344CB8AC3E}">
        <p14:creationId xmlns:p14="http://schemas.microsoft.com/office/powerpoint/2010/main" val="224249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E48E-8C14-4C7C-BF4E-218F82496EC6}"/>
              </a:ext>
            </a:extLst>
          </p:cNvPr>
          <p:cNvSpPr>
            <a:spLocks noGrp="1"/>
          </p:cNvSpPr>
          <p:nvPr>
            <p:ph type="ctrTitle"/>
          </p:nvPr>
        </p:nvSpPr>
        <p:spPr>
          <a:xfrm>
            <a:off x="1259857" y="794286"/>
            <a:ext cx="10183998" cy="897622"/>
          </a:xfrm>
        </p:spPr>
        <p:txBody>
          <a:bodyPr>
            <a:normAutofit fontScale="90000"/>
          </a:bodyPr>
          <a:lstStyle/>
          <a:p>
            <a:pPr algn="l"/>
            <a:r>
              <a:rPr lang="en-US" sz="4400" dirty="0">
                <a:solidFill>
                  <a:srgbClr val="FFC000"/>
                </a:solidFill>
                <a:latin typeface="Arial Black" panose="020B0A04020102020204" pitchFamily="34" charset="0"/>
              </a:rPr>
              <a:t>The sixth day: animals and humans</a:t>
            </a:r>
            <a:br>
              <a:rPr lang="en-US" sz="4400" dirty="0">
                <a:solidFill>
                  <a:schemeClr val="bg1"/>
                </a:solidFill>
                <a:latin typeface="Arial Black" panose="020B0A04020102020204" pitchFamily="34" charset="0"/>
              </a:rPr>
            </a:br>
            <a:r>
              <a:rPr lang="en-US" sz="4000" dirty="0">
                <a:solidFill>
                  <a:schemeClr val="bg1"/>
                </a:solidFill>
                <a:latin typeface="Arial" pitchFamily="34" charset="0"/>
                <a:cs typeface="Arial" pitchFamily="34" charset="0"/>
              </a:rPr>
              <a:t>Genesis 1:24-31a</a:t>
            </a:r>
            <a:endParaRPr lang="en-NZ" sz="4000" dirty="0">
              <a:solidFill>
                <a:schemeClr val="bg1"/>
              </a:solidFill>
              <a:latin typeface="Arial" pitchFamily="34" charset="0"/>
              <a:cs typeface="Arial" pitchFamily="34" charset="0"/>
            </a:endParaRPr>
          </a:p>
        </p:txBody>
      </p:sp>
      <p:sp>
        <p:nvSpPr>
          <p:cNvPr id="3" name="Subtitle 2">
            <a:extLst>
              <a:ext uri="{FF2B5EF4-FFF2-40B4-BE49-F238E27FC236}">
                <a16:creationId xmlns:a16="http://schemas.microsoft.com/office/drawing/2014/main" id="{45DB9D85-ACAE-47D3-BF67-47264D17927F}"/>
              </a:ext>
            </a:extLst>
          </p:cNvPr>
          <p:cNvSpPr>
            <a:spLocks noGrp="1"/>
          </p:cNvSpPr>
          <p:nvPr>
            <p:ph type="subTitle" idx="1"/>
          </p:nvPr>
        </p:nvSpPr>
        <p:spPr/>
        <p:txBody>
          <a:bodyPr/>
          <a:lstStyle/>
          <a:p>
            <a:r>
              <a:rPr lang="en-US" dirty="0"/>
              <a:t> </a:t>
            </a:r>
            <a:endParaRPr lang="en-NZ" dirty="0"/>
          </a:p>
        </p:txBody>
      </p:sp>
      <p:sp>
        <p:nvSpPr>
          <p:cNvPr id="5" name="TextBox 4"/>
          <p:cNvSpPr txBox="1"/>
          <p:nvPr/>
        </p:nvSpPr>
        <p:spPr>
          <a:xfrm>
            <a:off x="1246910" y="1870360"/>
            <a:ext cx="10751126" cy="5693866"/>
          </a:xfrm>
          <a:prstGeom prst="rect">
            <a:avLst/>
          </a:prstGeom>
          <a:noFill/>
        </p:spPr>
        <p:txBody>
          <a:bodyPr wrap="square" rtlCol="0">
            <a:spAutoFit/>
          </a:bodyPr>
          <a:lstStyle/>
          <a:p>
            <a:r>
              <a:rPr lang="en-NZ" sz="2800" dirty="0">
                <a:solidFill>
                  <a:schemeClr val="bg1"/>
                </a:solidFill>
                <a:latin typeface="Arial" pitchFamily="34" charset="0"/>
                <a:cs typeface="Arial" pitchFamily="34" charset="0"/>
              </a:rPr>
              <a:t>God next populated the land with animals and humans</a:t>
            </a:r>
          </a:p>
          <a:p>
            <a:r>
              <a:rPr lang="en-NZ" sz="2800" dirty="0">
                <a:solidFill>
                  <a:schemeClr val="bg1"/>
                </a:solidFill>
                <a:latin typeface="Arial" pitchFamily="34" charset="0"/>
                <a:cs typeface="Arial" pitchFamily="34" charset="0"/>
              </a:rPr>
              <a:t>All manner of animals were formed, and on this day God also formed Humanity from the soil and blessed Humanity</a:t>
            </a:r>
          </a:p>
          <a:p>
            <a:r>
              <a:rPr lang="en-NZ" sz="2800" dirty="0">
                <a:solidFill>
                  <a:schemeClr val="bg1"/>
                </a:solidFill>
                <a:latin typeface="Arial" pitchFamily="34" charset="0"/>
                <a:cs typeface="Arial" pitchFamily="34" charset="0"/>
              </a:rPr>
              <a:t>Humanity was formed in the image of God: simultaneously singular (all part of Adam) and plural (with different roles),</a:t>
            </a:r>
          </a:p>
          <a:p>
            <a:r>
              <a:rPr lang="en-NZ" sz="2800" dirty="0">
                <a:solidFill>
                  <a:schemeClr val="bg1"/>
                </a:solidFill>
                <a:latin typeface="Arial" pitchFamily="34" charset="0"/>
                <a:cs typeface="Arial" pitchFamily="34" charset="0"/>
              </a:rPr>
              <a:t>with capacity for creativity and moral choice – able to greatly transform the world for good or for bad. With great power comes great responsibility. God’s desire is for people to know God and care as God cares, loving each other as one’s self, being humble, wise, merciful, just – nurturing soil from which made, valuing plants</a:t>
            </a:r>
          </a:p>
          <a:p>
            <a:r>
              <a:rPr lang="en-NZ" sz="2800" dirty="0">
                <a:solidFill>
                  <a:schemeClr val="bg1"/>
                </a:solidFill>
                <a:latin typeface="Arial" pitchFamily="34" charset="0"/>
                <a:cs typeface="Arial" pitchFamily="34" charset="0"/>
              </a:rPr>
              <a:t>6</a:t>
            </a:r>
            <a:r>
              <a:rPr lang="en-NZ" sz="2800" baseline="30000" dirty="0">
                <a:solidFill>
                  <a:schemeClr val="bg1"/>
                </a:solidFill>
                <a:latin typeface="Arial" pitchFamily="34" charset="0"/>
                <a:cs typeface="Arial" pitchFamily="34" charset="0"/>
              </a:rPr>
              <a:t>th</a:t>
            </a:r>
            <a:r>
              <a:rPr lang="en-NZ" sz="2800" dirty="0">
                <a:solidFill>
                  <a:schemeClr val="bg1"/>
                </a:solidFill>
                <a:latin typeface="Arial" pitchFamily="34" charset="0"/>
                <a:cs typeface="Arial" pitchFamily="34" charset="0"/>
              </a:rPr>
              <a:t> Creation station might involve a community garden or </a:t>
            </a:r>
            <a:r>
              <a:rPr lang="en-NZ" sz="2800" dirty="0" err="1">
                <a:solidFill>
                  <a:schemeClr val="bg1"/>
                </a:solidFill>
                <a:latin typeface="Arial" pitchFamily="34" charset="0"/>
                <a:cs typeface="Arial" pitchFamily="34" charset="0"/>
              </a:rPr>
              <a:t>farmlet</a:t>
            </a:r>
            <a:endParaRPr lang="en-NZ" sz="2800" dirty="0">
              <a:solidFill>
                <a:schemeClr val="bg1"/>
              </a:solidFill>
              <a:latin typeface="Arial" pitchFamily="34" charset="0"/>
              <a:cs typeface="Arial" pitchFamily="34" charset="0"/>
            </a:endParaRPr>
          </a:p>
          <a:p>
            <a:endParaRPr lang="en-NZ" sz="2800" dirty="0">
              <a:solidFill>
                <a:schemeClr val="bg1"/>
              </a:solidFill>
              <a:latin typeface="Arial" pitchFamily="34" charset="0"/>
              <a:cs typeface="Arial" pitchFamily="34" charset="0"/>
            </a:endParaRPr>
          </a:p>
          <a:p>
            <a:endParaRPr lang="en-NZ"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424946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324</TotalTime>
  <Words>1184</Words>
  <Application>Microsoft Macintosh PowerPoint</Application>
  <PresentationFormat>Widescreen</PresentationFormat>
  <Paragraphs>160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Calibri Light</vt:lpstr>
      <vt:lpstr>Office Theme</vt:lpstr>
      <vt:lpstr>The first week of History Genesis 1:1-2:3</vt:lpstr>
      <vt:lpstr>The first week of History Composed by a God of order and intent</vt:lpstr>
      <vt:lpstr>Multiple layers of meaning</vt:lpstr>
      <vt:lpstr>The first day: space and time Genesis 1:1-5</vt:lpstr>
      <vt:lpstr>The second day: air and water Genesis 1:6-8a</vt:lpstr>
      <vt:lpstr>The third day: land and seed Genesis 1:8b-13</vt:lpstr>
      <vt:lpstr>The fourth day: stars and planets Genesis 1:14-18</vt:lpstr>
      <vt:lpstr>The fifth day: fish and birds Genesis 1:19-23</vt:lpstr>
      <vt:lpstr>The sixth day: animals and humans Genesis 1:24-31a</vt:lpstr>
      <vt:lpstr>The seventh day: care and rest Genesis 1:31b-2:3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Shaun Killerby</dc:creator>
  <cp:lastModifiedBy>St Josephs Parish Upper Hutt</cp:lastModifiedBy>
  <cp:revision>13</cp:revision>
  <dcterms:created xsi:type="dcterms:W3CDTF">2020-07-28T21:19:44Z</dcterms:created>
  <dcterms:modified xsi:type="dcterms:W3CDTF">2020-08-23T23:25:39Z</dcterms:modified>
</cp:coreProperties>
</file>